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sldIdLst>
    <p:sldId id="257" r:id="rId3"/>
    <p:sldId id="264" r:id="rId4"/>
    <p:sldId id="258" r:id="rId5"/>
    <p:sldId id="263" r:id="rId6"/>
    <p:sldId id="259" r:id="rId7"/>
    <p:sldId id="260" r:id="rId8"/>
    <p:sldId id="266" r:id="rId9"/>
    <p:sldId id="262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8" name="Rechthoek 7"/>
          <p:cNvSpPr/>
          <p:nvPr userDrawn="1"/>
        </p:nvSpPr>
        <p:spPr>
          <a:xfrm>
            <a:off x="695333" y="594000"/>
            <a:ext cx="108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28000" y="1003462"/>
            <a:ext cx="9936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27387" y="1650209"/>
            <a:ext cx="9936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695333" y="5292000"/>
            <a:ext cx="108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1128001" y="4078255"/>
            <a:ext cx="7128209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001" y="6264000"/>
            <a:ext cx="3235743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59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479307" y="6183340"/>
            <a:ext cx="1101736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000" y="5940000"/>
            <a:ext cx="864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36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904619D7-D388-4B18-B33B-F3DEB5B2713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5B89544-7B02-4F99-888F-4EEA31134B02}"/>
              </a:ext>
            </a:extLst>
          </p:cNvPr>
          <p:cNvSpPr/>
          <p:nvPr userDrawn="1"/>
        </p:nvSpPr>
        <p:spPr>
          <a:xfrm>
            <a:off x="696385" y="593726"/>
            <a:ext cx="10799233" cy="4213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6C441E78-0CFC-46E4-8DB7-D305F0968641}"/>
              </a:ext>
            </a:extLst>
          </p:cNvPr>
          <p:cNvSpPr/>
          <p:nvPr userDrawn="1"/>
        </p:nvSpPr>
        <p:spPr>
          <a:xfrm>
            <a:off x="696385" y="5292726"/>
            <a:ext cx="10799233" cy="9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pic>
        <p:nvPicPr>
          <p:cNvPr id="8" name="A 1" descr="logo RAC NL Radboudumc.png">
            <a:extLst>
              <a:ext uri="{FF2B5EF4-FFF2-40B4-BE49-F238E27FC236}">
                <a16:creationId xmlns:a16="http://schemas.microsoft.com/office/drawing/2014/main" id="{4EBD2E95-79FB-4AB9-AC02-0BB1DCF654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"/>
          <a:stretch>
            <a:fillRect/>
          </a:stretch>
        </p:blipFill>
        <p:spPr bwMode="auto">
          <a:xfrm>
            <a:off x="7727951" y="5897563"/>
            <a:ext cx="3551767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28000" y="1003462"/>
            <a:ext cx="9936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27387" y="1650209"/>
            <a:ext cx="9936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1128001" y="4078255"/>
            <a:ext cx="7128209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724885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B4225019-7405-4F46-9710-F5F186E6FF8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pic>
        <p:nvPicPr>
          <p:cNvPr id="6" name="A 1" descr="logo RAC NL Radboudumc.png">
            <a:extLst>
              <a:ext uri="{FF2B5EF4-FFF2-40B4-BE49-F238E27FC236}">
                <a16:creationId xmlns:a16="http://schemas.microsoft.com/office/drawing/2014/main" id="{3EDB3CC1-9136-4ED3-8986-471CBD1C2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"/>
          <a:stretch>
            <a:fillRect/>
          </a:stretch>
        </p:blipFill>
        <p:spPr bwMode="auto">
          <a:xfrm>
            <a:off x="7727951" y="5897563"/>
            <a:ext cx="3551767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62B80731-F05C-4275-9A8E-112DDC991541}"/>
              </a:ext>
            </a:extLst>
          </p:cNvPr>
          <p:cNvSpPr/>
          <p:nvPr userDrawn="1"/>
        </p:nvSpPr>
        <p:spPr>
          <a:xfrm>
            <a:off x="696385" y="5292726"/>
            <a:ext cx="10799233" cy="9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82F06FE-4957-4060-81F3-71386899EEBD}"/>
              </a:ext>
            </a:extLst>
          </p:cNvPr>
          <p:cNvSpPr/>
          <p:nvPr userDrawn="1"/>
        </p:nvSpPr>
        <p:spPr>
          <a:xfrm>
            <a:off x="696385" y="593725"/>
            <a:ext cx="10799233" cy="5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28000" y="1003462"/>
            <a:ext cx="9936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27387" y="1650209"/>
            <a:ext cx="9936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1128001" y="4078255"/>
            <a:ext cx="7128209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074724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573AD4DF-4A3F-4E87-9A36-0E7A1B031DF2}"/>
              </a:ext>
            </a:extLst>
          </p:cNvPr>
          <p:cNvSpPr/>
          <p:nvPr userDrawn="1"/>
        </p:nvSpPr>
        <p:spPr>
          <a:xfrm>
            <a:off x="9552518" y="6308726"/>
            <a:ext cx="1631949" cy="28892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pic>
        <p:nvPicPr>
          <p:cNvPr id="5" name="A 1" descr="logo RAC NL Radboudumc.png">
            <a:extLst>
              <a:ext uri="{FF2B5EF4-FFF2-40B4-BE49-F238E27FC236}">
                <a16:creationId xmlns:a16="http://schemas.microsoft.com/office/drawing/2014/main" id="{DDEA79BA-84DD-4279-9594-6C80C50911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"/>
          <a:stretch>
            <a:fillRect/>
          </a:stretch>
        </p:blipFill>
        <p:spPr bwMode="auto">
          <a:xfrm>
            <a:off x="9552518" y="6281738"/>
            <a:ext cx="1631949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4355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696000" y="1650209"/>
            <a:ext cx="108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4935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6000" y="1004344"/>
            <a:ext cx="108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6196800" y="1652400"/>
            <a:ext cx="5299867" cy="412560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nl-NL" noProof="0"/>
              <a:t>Klik op het pictogram als u een grafiek wilt toevoegen</a:t>
            </a:r>
            <a:endParaRPr lang="nl-NL" noProof="0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696384" y="1652001"/>
            <a:ext cx="5385600" cy="41249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6001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6000" y="1004344"/>
            <a:ext cx="108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696384" y="1652400"/>
            <a:ext cx="5385600" cy="41256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6196800" y="1652400"/>
            <a:ext cx="5299867" cy="412560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791139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6000" y="1004344"/>
            <a:ext cx="108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695334" y="1652400"/>
            <a:ext cx="10801333" cy="412560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268132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695334" y="592932"/>
            <a:ext cx="10801333" cy="5185069"/>
          </a:xfr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22866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4">
            <a:extLst>
              <a:ext uri="{FF2B5EF4-FFF2-40B4-BE49-F238E27FC236}">
                <a16:creationId xmlns:a16="http://schemas.microsoft.com/office/drawing/2014/main" id="{963CDEFF-A788-46E5-956D-091F9BB4FDB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823200" y="6264276"/>
            <a:ext cx="3236384" cy="301625"/>
            <a:chOff x="5867400" y="6264275"/>
            <a:chExt cx="2427288" cy="301626"/>
          </a:xfrm>
        </p:grpSpPr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D0937164-63B9-46BE-B196-2B7ED2FF253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6"/>
            </a:xfrm>
            <a:custGeom>
              <a:avLst/>
              <a:gdLst>
                <a:gd name="T0" fmla="*/ 2147483646 w 407"/>
                <a:gd name="T1" fmla="*/ 2147483646 h 463"/>
                <a:gd name="T2" fmla="*/ 2147483646 w 407"/>
                <a:gd name="T3" fmla="*/ 2147483646 h 463"/>
                <a:gd name="T4" fmla="*/ 2147483646 w 407"/>
                <a:gd name="T5" fmla="*/ 2147483646 h 463"/>
                <a:gd name="T6" fmla="*/ 2147483646 w 407"/>
                <a:gd name="T7" fmla="*/ 2147483646 h 463"/>
                <a:gd name="T8" fmla="*/ 2147483646 w 407"/>
                <a:gd name="T9" fmla="*/ 0 h 463"/>
                <a:gd name="T10" fmla="*/ 2147483646 w 407"/>
                <a:gd name="T11" fmla="*/ 0 h 463"/>
                <a:gd name="T12" fmla="*/ 0 w 407"/>
                <a:gd name="T13" fmla="*/ 2147483646 h 463"/>
                <a:gd name="T14" fmla="*/ 0 w 407"/>
                <a:gd name="T15" fmla="*/ 2147483646 h 463"/>
                <a:gd name="T16" fmla="*/ 2147483646 w 407"/>
                <a:gd name="T17" fmla="*/ 2147483646 h 463"/>
                <a:gd name="T18" fmla="*/ 2147483646 w 407"/>
                <a:gd name="T19" fmla="*/ 2147483646 h 463"/>
                <a:gd name="T20" fmla="*/ 2147483646 w 407"/>
                <a:gd name="T21" fmla="*/ 2147483646 h 463"/>
                <a:gd name="T22" fmla="*/ 2147483646 w 407"/>
                <a:gd name="T23" fmla="*/ 2147483646 h 463"/>
                <a:gd name="T24" fmla="*/ 0 w 407"/>
                <a:gd name="T25" fmla="*/ 2147483646 h 463"/>
                <a:gd name="T26" fmla="*/ 0 w 407"/>
                <a:gd name="T27" fmla="*/ 2147483646 h 463"/>
                <a:gd name="T28" fmla="*/ 2147483646 w 407"/>
                <a:gd name="T29" fmla="*/ 2147483646 h 463"/>
                <a:gd name="T30" fmla="*/ 2147483646 w 407"/>
                <a:gd name="T31" fmla="*/ 2147483646 h 463"/>
                <a:gd name="T32" fmla="*/ 2147483646 w 407"/>
                <a:gd name="T33" fmla="*/ 2147483646 h 463"/>
                <a:gd name="T34" fmla="*/ 2147483646 w 407"/>
                <a:gd name="T35" fmla="*/ 2147483646 h 463"/>
                <a:gd name="T36" fmla="*/ 2147483646 w 407"/>
                <a:gd name="T37" fmla="*/ 2147483646 h 463"/>
                <a:gd name="T38" fmla="*/ 2147483646 w 407"/>
                <a:gd name="T39" fmla="*/ 2147483646 h 463"/>
                <a:gd name="T40" fmla="*/ 2147483646 w 407"/>
                <a:gd name="T41" fmla="*/ 2147483646 h 463"/>
                <a:gd name="T42" fmla="*/ 2147483646 w 407"/>
                <a:gd name="T43" fmla="*/ 2147483646 h 463"/>
                <a:gd name="T44" fmla="*/ 2147483646 w 407"/>
                <a:gd name="T45" fmla="*/ 2147483646 h 463"/>
                <a:gd name="T46" fmla="*/ 2147483646 w 407"/>
                <a:gd name="T47" fmla="*/ 2147483646 h 463"/>
                <a:gd name="T48" fmla="*/ 2147483646 w 407"/>
                <a:gd name="T49" fmla="*/ 2147483646 h 463"/>
                <a:gd name="T50" fmla="*/ 2147483646 w 407"/>
                <a:gd name="T51" fmla="*/ 2147483646 h 463"/>
                <a:gd name="T52" fmla="*/ 2147483646 w 407"/>
                <a:gd name="T53" fmla="*/ 2147483646 h 463"/>
                <a:gd name="T54" fmla="*/ 2147483646 w 407"/>
                <a:gd name="T55" fmla="*/ 2147483646 h 463"/>
                <a:gd name="T56" fmla="*/ 2147483646 w 407"/>
                <a:gd name="T57" fmla="*/ 2147483646 h 463"/>
                <a:gd name="T58" fmla="*/ 2147483646 w 407"/>
                <a:gd name="T59" fmla="*/ 2147483646 h 463"/>
                <a:gd name="T60" fmla="*/ 2147483646 w 407"/>
                <a:gd name="T61" fmla="*/ 2147483646 h 463"/>
                <a:gd name="T62" fmla="*/ 2147483646 w 407"/>
                <a:gd name="T63" fmla="*/ 2147483646 h 463"/>
                <a:gd name="T64" fmla="*/ 2147483646 w 407"/>
                <a:gd name="T65" fmla="*/ 2147483646 h 463"/>
                <a:gd name="T66" fmla="*/ 2147483646 w 407"/>
                <a:gd name="T67" fmla="*/ 2147483646 h 46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ABA443BD-0711-4BB0-A8AF-DFBBE9ED436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6"/>
            </a:xfrm>
            <a:custGeom>
              <a:avLst/>
              <a:gdLst>
                <a:gd name="T0" fmla="*/ 2147483646 w 348"/>
                <a:gd name="T1" fmla="*/ 2147483646 h 473"/>
                <a:gd name="T2" fmla="*/ 2147483646 w 348"/>
                <a:gd name="T3" fmla="*/ 2147483646 h 473"/>
                <a:gd name="T4" fmla="*/ 2147483646 w 348"/>
                <a:gd name="T5" fmla="*/ 2147483646 h 473"/>
                <a:gd name="T6" fmla="*/ 2147483646 w 348"/>
                <a:gd name="T7" fmla="*/ 0 h 473"/>
                <a:gd name="T8" fmla="*/ 2147483646 w 348"/>
                <a:gd name="T9" fmla="*/ 0 h 473"/>
                <a:gd name="T10" fmla="*/ 2147483646 w 348"/>
                <a:gd name="T11" fmla="*/ 2147483646 h 473"/>
                <a:gd name="T12" fmla="*/ 2147483646 w 348"/>
                <a:gd name="T13" fmla="*/ 2147483646 h 473"/>
                <a:gd name="T14" fmla="*/ 2147483646 w 348"/>
                <a:gd name="T15" fmla="*/ 2147483646 h 473"/>
                <a:gd name="T16" fmla="*/ 2147483646 w 348"/>
                <a:gd name="T17" fmla="*/ 2147483646 h 473"/>
                <a:gd name="T18" fmla="*/ 2147483646 w 348"/>
                <a:gd name="T19" fmla="*/ 2147483646 h 473"/>
                <a:gd name="T20" fmla="*/ 2147483646 w 348"/>
                <a:gd name="T21" fmla="*/ 2147483646 h 473"/>
                <a:gd name="T22" fmla="*/ 0 w 348"/>
                <a:gd name="T23" fmla="*/ 2147483646 h 473"/>
                <a:gd name="T24" fmla="*/ 2147483646 w 348"/>
                <a:gd name="T25" fmla="*/ 2147483646 h 473"/>
                <a:gd name="T26" fmla="*/ 2147483646 w 348"/>
                <a:gd name="T27" fmla="*/ 2147483646 h 473"/>
                <a:gd name="T28" fmla="*/ 2147483646 w 348"/>
                <a:gd name="T29" fmla="*/ 2147483646 h 473"/>
                <a:gd name="T30" fmla="*/ 2147483646 w 348"/>
                <a:gd name="T31" fmla="*/ 2147483646 h 473"/>
                <a:gd name="T32" fmla="*/ 2147483646 w 348"/>
                <a:gd name="T33" fmla="*/ 2147483646 h 473"/>
                <a:gd name="T34" fmla="*/ 2147483646 w 348"/>
                <a:gd name="T35" fmla="*/ 2147483646 h 473"/>
                <a:gd name="T36" fmla="*/ 2147483646 w 348"/>
                <a:gd name="T37" fmla="*/ 2147483646 h 473"/>
                <a:gd name="T38" fmla="*/ 2147483646 w 348"/>
                <a:gd name="T39" fmla="*/ 2147483646 h 473"/>
                <a:gd name="T40" fmla="*/ 2147483646 w 348"/>
                <a:gd name="T41" fmla="*/ 2147483646 h 473"/>
                <a:gd name="T42" fmla="*/ 2147483646 w 348"/>
                <a:gd name="T43" fmla="*/ 2147483646 h 473"/>
                <a:gd name="T44" fmla="*/ 2147483646 w 348"/>
                <a:gd name="T45" fmla="*/ 2147483646 h 473"/>
                <a:gd name="T46" fmla="*/ 2147483646 w 348"/>
                <a:gd name="T47" fmla="*/ 2147483646 h 473"/>
                <a:gd name="T48" fmla="*/ 2147483646 w 348"/>
                <a:gd name="T49" fmla="*/ 2147483646 h 473"/>
                <a:gd name="T50" fmla="*/ 2147483646 w 348"/>
                <a:gd name="T51" fmla="*/ 2147483646 h 47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36DFA581-2E3B-448E-93A5-705F34AD15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2147483646 w 372"/>
                <a:gd name="T1" fmla="*/ 2147483646 h 330"/>
                <a:gd name="T2" fmla="*/ 2147483646 w 372"/>
                <a:gd name="T3" fmla="*/ 0 h 330"/>
                <a:gd name="T4" fmla="*/ 2147483646 w 372"/>
                <a:gd name="T5" fmla="*/ 0 h 330"/>
                <a:gd name="T6" fmla="*/ 2147483646 w 372"/>
                <a:gd name="T7" fmla="*/ 2147483646 h 330"/>
                <a:gd name="T8" fmla="*/ 2147483646 w 372"/>
                <a:gd name="T9" fmla="*/ 2147483646 h 330"/>
                <a:gd name="T10" fmla="*/ 2147483646 w 372"/>
                <a:gd name="T11" fmla="*/ 2147483646 h 330"/>
                <a:gd name="T12" fmla="*/ 2147483646 w 372"/>
                <a:gd name="T13" fmla="*/ 2147483646 h 330"/>
                <a:gd name="T14" fmla="*/ 2147483646 w 372"/>
                <a:gd name="T15" fmla="*/ 2147483646 h 330"/>
                <a:gd name="T16" fmla="*/ 2147483646 w 372"/>
                <a:gd name="T17" fmla="*/ 2147483646 h 330"/>
                <a:gd name="T18" fmla="*/ 2147483646 w 372"/>
                <a:gd name="T19" fmla="*/ 2147483646 h 330"/>
                <a:gd name="T20" fmla="*/ 2147483646 w 372"/>
                <a:gd name="T21" fmla="*/ 2147483646 h 330"/>
                <a:gd name="T22" fmla="*/ 2147483646 w 372"/>
                <a:gd name="T23" fmla="*/ 0 h 330"/>
                <a:gd name="T24" fmla="*/ 2147483646 w 372"/>
                <a:gd name="T25" fmla="*/ 0 h 330"/>
                <a:gd name="T26" fmla="*/ 0 w 372"/>
                <a:gd name="T27" fmla="*/ 2147483646 h 330"/>
                <a:gd name="T28" fmla="*/ 0 w 372"/>
                <a:gd name="T29" fmla="*/ 2147483646 h 330"/>
                <a:gd name="T30" fmla="*/ 2147483646 w 372"/>
                <a:gd name="T31" fmla="*/ 2147483646 h 330"/>
                <a:gd name="T32" fmla="*/ 2147483646 w 372"/>
                <a:gd name="T33" fmla="*/ 2147483646 h 330"/>
                <a:gd name="T34" fmla="*/ 2147483646 w 372"/>
                <a:gd name="T35" fmla="*/ 2147483646 h 330"/>
                <a:gd name="T36" fmla="*/ 2147483646 w 372"/>
                <a:gd name="T37" fmla="*/ 2147483646 h 330"/>
                <a:gd name="T38" fmla="*/ 2147483646 w 372"/>
                <a:gd name="T39" fmla="*/ 2147483646 h 330"/>
                <a:gd name="T40" fmla="*/ 2147483646 w 372"/>
                <a:gd name="T41" fmla="*/ 2147483646 h 330"/>
                <a:gd name="T42" fmla="*/ 2147483646 w 372"/>
                <a:gd name="T43" fmla="*/ 2147483646 h 330"/>
                <a:gd name="T44" fmla="*/ 2147483646 w 372"/>
                <a:gd name="T45" fmla="*/ 2147483646 h 330"/>
                <a:gd name="T46" fmla="*/ 2147483646 w 372"/>
                <a:gd name="T47" fmla="*/ 2147483646 h 330"/>
                <a:gd name="T48" fmla="*/ 2147483646 w 372"/>
                <a:gd name="T49" fmla="*/ 2147483646 h 330"/>
                <a:gd name="T50" fmla="*/ 2147483646 w 372"/>
                <a:gd name="T51" fmla="*/ 2147483646 h 330"/>
                <a:gd name="T52" fmla="*/ 2147483646 w 372"/>
                <a:gd name="T53" fmla="*/ 2147483646 h 330"/>
                <a:gd name="T54" fmla="*/ 2147483646 w 372"/>
                <a:gd name="T55" fmla="*/ 2147483646 h 33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2ADD3123-F475-4CEB-ADD6-8E507DA0AF0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147483646 w 307"/>
                <a:gd name="T1" fmla="*/ 2147483646 h 340"/>
                <a:gd name="T2" fmla="*/ 2147483646 w 307"/>
                <a:gd name="T3" fmla="*/ 2147483646 h 340"/>
                <a:gd name="T4" fmla="*/ 2147483646 w 307"/>
                <a:gd name="T5" fmla="*/ 2147483646 h 340"/>
                <a:gd name="T6" fmla="*/ 2147483646 w 307"/>
                <a:gd name="T7" fmla="*/ 0 h 340"/>
                <a:gd name="T8" fmla="*/ 2147483646 w 307"/>
                <a:gd name="T9" fmla="*/ 2147483646 h 340"/>
                <a:gd name="T10" fmla="*/ 2147483646 w 307"/>
                <a:gd name="T11" fmla="*/ 2147483646 h 340"/>
                <a:gd name="T12" fmla="*/ 2147483646 w 307"/>
                <a:gd name="T13" fmla="*/ 2147483646 h 340"/>
                <a:gd name="T14" fmla="*/ 2147483646 w 307"/>
                <a:gd name="T15" fmla="*/ 2147483646 h 340"/>
                <a:gd name="T16" fmla="*/ 2147483646 w 307"/>
                <a:gd name="T17" fmla="*/ 2147483646 h 340"/>
                <a:gd name="T18" fmla="*/ 2147483646 w 307"/>
                <a:gd name="T19" fmla="*/ 2147483646 h 340"/>
                <a:gd name="T20" fmla="*/ 2147483646 w 307"/>
                <a:gd name="T21" fmla="*/ 2147483646 h 340"/>
                <a:gd name="T22" fmla="*/ 2147483646 w 307"/>
                <a:gd name="T23" fmla="*/ 2147483646 h 340"/>
                <a:gd name="T24" fmla="*/ 2147483646 w 307"/>
                <a:gd name="T25" fmla="*/ 2147483646 h 340"/>
                <a:gd name="T26" fmla="*/ 0 w 307"/>
                <a:gd name="T27" fmla="*/ 2147483646 h 340"/>
                <a:gd name="T28" fmla="*/ 2147483646 w 307"/>
                <a:gd name="T29" fmla="*/ 2147483646 h 340"/>
                <a:gd name="T30" fmla="*/ 2147483646 w 307"/>
                <a:gd name="T31" fmla="*/ 2147483646 h 340"/>
                <a:gd name="T32" fmla="*/ 2147483646 w 307"/>
                <a:gd name="T33" fmla="*/ 2147483646 h 340"/>
                <a:gd name="T34" fmla="*/ 2147483646 w 307"/>
                <a:gd name="T35" fmla="*/ 2147483646 h 340"/>
                <a:gd name="T36" fmla="*/ 2147483646 w 307"/>
                <a:gd name="T37" fmla="*/ 2147483646 h 340"/>
                <a:gd name="T38" fmla="*/ 2147483646 w 307"/>
                <a:gd name="T39" fmla="*/ 2147483646 h 340"/>
                <a:gd name="T40" fmla="*/ 2147483646 w 307"/>
                <a:gd name="T41" fmla="*/ 2147483646 h 340"/>
                <a:gd name="T42" fmla="*/ 2147483646 w 307"/>
                <a:gd name="T43" fmla="*/ 2147483646 h 340"/>
                <a:gd name="T44" fmla="*/ 2147483646 w 307"/>
                <a:gd name="T45" fmla="*/ 2147483646 h 340"/>
                <a:gd name="T46" fmla="*/ 2147483646 w 307"/>
                <a:gd name="T47" fmla="*/ 2147483646 h 340"/>
                <a:gd name="T48" fmla="*/ 2147483646 w 307"/>
                <a:gd name="T49" fmla="*/ 2147483646 h 340"/>
                <a:gd name="T50" fmla="*/ 2147483646 w 307"/>
                <a:gd name="T51" fmla="*/ 2147483646 h 340"/>
                <a:gd name="T52" fmla="*/ 2147483646 w 307"/>
                <a:gd name="T53" fmla="*/ 2147483646 h 340"/>
                <a:gd name="T54" fmla="*/ 2147483646 w 307"/>
                <a:gd name="T55" fmla="*/ 2147483646 h 34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4E88349C-3B5C-4C07-B396-58D3BCE454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6"/>
            </a:xfrm>
            <a:custGeom>
              <a:avLst/>
              <a:gdLst>
                <a:gd name="T0" fmla="*/ 2147483646 w 349"/>
                <a:gd name="T1" fmla="*/ 2147483646 h 473"/>
                <a:gd name="T2" fmla="*/ 2147483646 w 349"/>
                <a:gd name="T3" fmla="*/ 2147483646 h 473"/>
                <a:gd name="T4" fmla="*/ 2147483646 w 349"/>
                <a:gd name="T5" fmla="*/ 2147483646 h 473"/>
                <a:gd name="T6" fmla="*/ 2147483646 w 349"/>
                <a:gd name="T7" fmla="*/ 0 h 473"/>
                <a:gd name="T8" fmla="*/ 2147483646 w 349"/>
                <a:gd name="T9" fmla="*/ 0 h 473"/>
                <a:gd name="T10" fmla="*/ 0 w 349"/>
                <a:gd name="T11" fmla="*/ 2147483646 h 473"/>
                <a:gd name="T12" fmla="*/ 0 w 349"/>
                <a:gd name="T13" fmla="*/ 2147483646 h 473"/>
                <a:gd name="T14" fmla="*/ 2147483646 w 349"/>
                <a:gd name="T15" fmla="*/ 2147483646 h 473"/>
                <a:gd name="T16" fmla="*/ 2147483646 w 349"/>
                <a:gd name="T17" fmla="*/ 2147483646 h 473"/>
                <a:gd name="T18" fmla="*/ 2147483646 w 349"/>
                <a:gd name="T19" fmla="*/ 2147483646 h 473"/>
                <a:gd name="T20" fmla="*/ 2147483646 w 349"/>
                <a:gd name="T21" fmla="*/ 2147483646 h 473"/>
                <a:gd name="T22" fmla="*/ 2147483646 w 349"/>
                <a:gd name="T23" fmla="*/ 2147483646 h 473"/>
                <a:gd name="T24" fmla="*/ 2147483646 w 349"/>
                <a:gd name="T25" fmla="*/ 2147483646 h 473"/>
                <a:gd name="T26" fmla="*/ 2147483646 w 349"/>
                <a:gd name="T27" fmla="*/ 2147483646 h 473"/>
                <a:gd name="T28" fmla="*/ 2147483646 w 349"/>
                <a:gd name="T29" fmla="*/ 2147483646 h 473"/>
                <a:gd name="T30" fmla="*/ 2147483646 w 349"/>
                <a:gd name="T31" fmla="*/ 2147483646 h 473"/>
                <a:gd name="T32" fmla="*/ 2147483646 w 349"/>
                <a:gd name="T33" fmla="*/ 2147483646 h 473"/>
                <a:gd name="T34" fmla="*/ 2147483646 w 349"/>
                <a:gd name="T35" fmla="*/ 2147483646 h 473"/>
                <a:gd name="T36" fmla="*/ 2147483646 w 349"/>
                <a:gd name="T37" fmla="*/ 2147483646 h 473"/>
                <a:gd name="T38" fmla="*/ 2147483646 w 349"/>
                <a:gd name="T39" fmla="*/ 2147483646 h 47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79999A77-1E24-41A3-8D6B-93D87389598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6"/>
            </a:xfrm>
            <a:custGeom>
              <a:avLst/>
              <a:gdLst>
                <a:gd name="T0" fmla="*/ 2147483646 w 349"/>
                <a:gd name="T1" fmla="*/ 2147483646 h 473"/>
                <a:gd name="T2" fmla="*/ 2147483646 w 349"/>
                <a:gd name="T3" fmla="*/ 2147483646 h 473"/>
                <a:gd name="T4" fmla="*/ 2147483646 w 349"/>
                <a:gd name="T5" fmla="*/ 2147483646 h 473"/>
                <a:gd name="T6" fmla="*/ 2147483646 w 349"/>
                <a:gd name="T7" fmla="*/ 0 h 473"/>
                <a:gd name="T8" fmla="*/ 2147483646 w 349"/>
                <a:gd name="T9" fmla="*/ 0 h 473"/>
                <a:gd name="T10" fmla="*/ 2147483646 w 349"/>
                <a:gd name="T11" fmla="*/ 2147483646 h 473"/>
                <a:gd name="T12" fmla="*/ 2147483646 w 349"/>
                <a:gd name="T13" fmla="*/ 2147483646 h 473"/>
                <a:gd name="T14" fmla="*/ 2147483646 w 349"/>
                <a:gd name="T15" fmla="*/ 2147483646 h 473"/>
                <a:gd name="T16" fmla="*/ 2147483646 w 349"/>
                <a:gd name="T17" fmla="*/ 2147483646 h 473"/>
                <a:gd name="T18" fmla="*/ 2147483646 w 349"/>
                <a:gd name="T19" fmla="*/ 2147483646 h 473"/>
                <a:gd name="T20" fmla="*/ 2147483646 w 349"/>
                <a:gd name="T21" fmla="*/ 2147483646 h 473"/>
                <a:gd name="T22" fmla="*/ 0 w 349"/>
                <a:gd name="T23" fmla="*/ 2147483646 h 473"/>
                <a:gd name="T24" fmla="*/ 2147483646 w 349"/>
                <a:gd name="T25" fmla="*/ 2147483646 h 473"/>
                <a:gd name="T26" fmla="*/ 2147483646 w 349"/>
                <a:gd name="T27" fmla="*/ 2147483646 h 473"/>
                <a:gd name="T28" fmla="*/ 2147483646 w 349"/>
                <a:gd name="T29" fmla="*/ 2147483646 h 473"/>
                <a:gd name="T30" fmla="*/ 2147483646 w 349"/>
                <a:gd name="T31" fmla="*/ 2147483646 h 473"/>
                <a:gd name="T32" fmla="*/ 2147483646 w 349"/>
                <a:gd name="T33" fmla="*/ 2147483646 h 473"/>
                <a:gd name="T34" fmla="*/ 2147483646 w 349"/>
                <a:gd name="T35" fmla="*/ 2147483646 h 473"/>
                <a:gd name="T36" fmla="*/ 2147483646 w 349"/>
                <a:gd name="T37" fmla="*/ 2147483646 h 473"/>
                <a:gd name="T38" fmla="*/ 2147483646 w 349"/>
                <a:gd name="T39" fmla="*/ 2147483646 h 473"/>
                <a:gd name="T40" fmla="*/ 2147483646 w 349"/>
                <a:gd name="T41" fmla="*/ 2147483646 h 473"/>
                <a:gd name="T42" fmla="*/ 2147483646 w 349"/>
                <a:gd name="T43" fmla="*/ 2147483646 h 473"/>
                <a:gd name="T44" fmla="*/ 2147483646 w 349"/>
                <a:gd name="T45" fmla="*/ 2147483646 h 473"/>
                <a:gd name="T46" fmla="*/ 2147483646 w 349"/>
                <a:gd name="T47" fmla="*/ 2147483646 h 473"/>
                <a:gd name="T48" fmla="*/ 2147483646 w 349"/>
                <a:gd name="T49" fmla="*/ 2147483646 h 473"/>
                <a:gd name="T50" fmla="*/ 2147483646 w 349"/>
                <a:gd name="T51" fmla="*/ 2147483646 h 47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1" name="Freeform 16">
              <a:extLst>
                <a:ext uri="{FF2B5EF4-FFF2-40B4-BE49-F238E27FC236}">
                  <a16:creationId xmlns:a16="http://schemas.microsoft.com/office/drawing/2014/main" id="{0D7F1E71-5945-443A-8D9D-A6DE6F620EB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2147483646 w 322"/>
                <a:gd name="T1" fmla="*/ 0 h 340"/>
                <a:gd name="T2" fmla="*/ 0 w 322"/>
                <a:gd name="T3" fmla="*/ 2147483646 h 340"/>
                <a:gd name="T4" fmla="*/ 2147483646 w 322"/>
                <a:gd name="T5" fmla="*/ 2147483646 h 340"/>
                <a:gd name="T6" fmla="*/ 2147483646 w 322"/>
                <a:gd name="T7" fmla="*/ 2147483646 h 340"/>
                <a:gd name="T8" fmla="*/ 2147483646 w 322"/>
                <a:gd name="T9" fmla="*/ 0 h 340"/>
                <a:gd name="T10" fmla="*/ 2147483646 w 322"/>
                <a:gd name="T11" fmla="*/ 2147483646 h 340"/>
                <a:gd name="T12" fmla="*/ 2147483646 w 322"/>
                <a:gd name="T13" fmla="*/ 2147483646 h 340"/>
                <a:gd name="T14" fmla="*/ 2147483646 w 322"/>
                <a:gd name="T15" fmla="*/ 2147483646 h 340"/>
                <a:gd name="T16" fmla="*/ 2147483646 w 322"/>
                <a:gd name="T17" fmla="*/ 2147483646 h 340"/>
                <a:gd name="T18" fmla="*/ 2147483646 w 322"/>
                <a:gd name="T19" fmla="*/ 2147483646 h 3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2" name="Freeform 17">
              <a:extLst>
                <a:ext uri="{FF2B5EF4-FFF2-40B4-BE49-F238E27FC236}">
                  <a16:creationId xmlns:a16="http://schemas.microsoft.com/office/drawing/2014/main" id="{418D2345-B327-4F9C-AEA3-B3ECD751CF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147483646 w 247"/>
                <a:gd name="T1" fmla="*/ 2147483646 h 340"/>
                <a:gd name="T2" fmla="*/ 2147483646 w 247"/>
                <a:gd name="T3" fmla="*/ 2147483646 h 340"/>
                <a:gd name="T4" fmla="*/ 2147483646 w 247"/>
                <a:gd name="T5" fmla="*/ 0 h 340"/>
                <a:gd name="T6" fmla="*/ 0 w 247"/>
                <a:gd name="T7" fmla="*/ 2147483646 h 340"/>
                <a:gd name="T8" fmla="*/ 2147483646 w 247"/>
                <a:gd name="T9" fmla="*/ 2147483646 h 340"/>
                <a:gd name="T10" fmla="*/ 2147483646 w 247"/>
                <a:gd name="T11" fmla="*/ 2147483646 h 340"/>
                <a:gd name="T12" fmla="*/ 2147483646 w 247"/>
                <a:gd name="T13" fmla="*/ 2147483646 h 340"/>
                <a:gd name="T14" fmla="*/ 2147483646 w 247"/>
                <a:gd name="T15" fmla="*/ 2147483646 h 340"/>
                <a:gd name="T16" fmla="*/ 2147483646 w 247"/>
                <a:gd name="T17" fmla="*/ 2147483646 h 340"/>
                <a:gd name="T18" fmla="*/ 2147483646 w 247"/>
                <a:gd name="T19" fmla="*/ 2147483646 h 340"/>
                <a:gd name="T20" fmla="*/ 2147483646 w 247"/>
                <a:gd name="T21" fmla="*/ 2147483646 h 340"/>
                <a:gd name="T22" fmla="*/ 2147483646 w 247"/>
                <a:gd name="T23" fmla="*/ 2147483646 h 340"/>
                <a:gd name="T24" fmla="*/ 2147483646 w 247"/>
                <a:gd name="T25" fmla="*/ 2147483646 h 340"/>
                <a:gd name="T26" fmla="*/ 2147483646 w 247"/>
                <a:gd name="T27" fmla="*/ 2147483646 h 340"/>
                <a:gd name="T28" fmla="*/ 2147483646 w 247"/>
                <a:gd name="T29" fmla="*/ 2147483646 h 340"/>
                <a:gd name="T30" fmla="*/ 2147483646 w 247"/>
                <a:gd name="T31" fmla="*/ 2147483646 h 340"/>
                <a:gd name="T32" fmla="*/ 2147483646 w 247"/>
                <a:gd name="T33" fmla="*/ 2147483646 h 3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41B729D9-ED36-42EF-B610-3CBBF074B0E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2147483646 w 317"/>
                <a:gd name="T1" fmla="*/ 0 h 330"/>
                <a:gd name="T2" fmla="*/ 0 w 317"/>
                <a:gd name="T3" fmla="*/ 2147483646 h 330"/>
                <a:gd name="T4" fmla="*/ 0 w 317"/>
                <a:gd name="T5" fmla="*/ 2147483646 h 330"/>
                <a:gd name="T6" fmla="*/ 2147483646 w 317"/>
                <a:gd name="T7" fmla="*/ 2147483646 h 330"/>
                <a:gd name="T8" fmla="*/ 2147483646 w 317"/>
                <a:gd name="T9" fmla="*/ 2147483646 h 330"/>
                <a:gd name="T10" fmla="*/ 2147483646 w 317"/>
                <a:gd name="T11" fmla="*/ 2147483646 h 330"/>
                <a:gd name="T12" fmla="*/ 2147483646 w 317"/>
                <a:gd name="T13" fmla="*/ 2147483646 h 330"/>
                <a:gd name="T14" fmla="*/ 2147483646 w 317"/>
                <a:gd name="T15" fmla="*/ 2147483646 h 330"/>
                <a:gd name="T16" fmla="*/ 2147483646 w 317"/>
                <a:gd name="T17" fmla="*/ 2147483646 h 330"/>
                <a:gd name="T18" fmla="*/ 2147483646 w 317"/>
                <a:gd name="T19" fmla="*/ 2147483646 h 330"/>
                <a:gd name="T20" fmla="*/ 2147483646 w 317"/>
                <a:gd name="T21" fmla="*/ 2147483646 h 330"/>
                <a:gd name="T22" fmla="*/ 2147483646 w 317"/>
                <a:gd name="T23" fmla="*/ 2147483646 h 330"/>
                <a:gd name="T24" fmla="*/ 2147483646 w 317"/>
                <a:gd name="T25" fmla="*/ 2147483646 h 330"/>
                <a:gd name="T26" fmla="*/ 2147483646 w 317"/>
                <a:gd name="T27" fmla="*/ 2147483646 h 330"/>
                <a:gd name="T28" fmla="*/ 2147483646 w 317"/>
                <a:gd name="T29" fmla="*/ 0 h 330"/>
                <a:gd name="T30" fmla="*/ 2147483646 w 317"/>
                <a:gd name="T31" fmla="*/ 0 h 330"/>
                <a:gd name="T32" fmla="*/ 2147483646 w 317"/>
                <a:gd name="T33" fmla="*/ 2147483646 h 330"/>
                <a:gd name="T34" fmla="*/ 2147483646 w 317"/>
                <a:gd name="T35" fmla="*/ 2147483646 h 330"/>
                <a:gd name="T36" fmla="*/ 2147483646 w 317"/>
                <a:gd name="T37" fmla="*/ 2147483646 h 330"/>
                <a:gd name="T38" fmla="*/ 2147483646 w 317"/>
                <a:gd name="T39" fmla="*/ 2147483646 h 330"/>
                <a:gd name="T40" fmla="*/ 2147483646 w 317"/>
                <a:gd name="T41" fmla="*/ 2147483646 h 330"/>
                <a:gd name="T42" fmla="*/ 2147483646 w 317"/>
                <a:gd name="T43" fmla="*/ 0 h 330"/>
                <a:gd name="T44" fmla="*/ 2147483646 w 317"/>
                <a:gd name="T45" fmla="*/ 0 h 33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E9A35552-3250-44BA-AE78-05C6EA281A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2147483646 h 330"/>
                <a:gd name="T2" fmla="*/ 2147483646 w 467"/>
                <a:gd name="T3" fmla="*/ 2147483646 h 330"/>
                <a:gd name="T4" fmla="*/ 2147483646 w 467"/>
                <a:gd name="T5" fmla="*/ 2147483646 h 330"/>
                <a:gd name="T6" fmla="*/ 2147483646 w 467"/>
                <a:gd name="T7" fmla="*/ 2147483646 h 330"/>
                <a:gd name="T8" fmla="*/ 2147483646 w 467"/>
                <a:gd name="T9" fmla="*/ 2147483646 h 330"/>
                <a:gd name="T10" fmla="*/ 2147483646 w 467"/>
                <a:gd name="T11" fmla="*/ 2147483646 h 330"/>
                <a:gd name="T12" fmla="*/ 2147483646 w 467"/>
                <a:gd name="T13" fmla="*/ 2147483646 h 330"/>
                <a:gd name="T14" fmla="*/ 2147483646 w 467"/>
                <a:gd name="T15" fmla="*/ 2147483646 h 330"/>
                <a:gd name="T16" fmla="*/ 2147483646 w 467"/>
                <a:gd name="T17" fmla="*/ 2147483646 h 330"/>
                <a:gd name="T18" fmla="*/ 2147483646 w 467"/>
                <a:gd name="T19" fmla="*/ 2147483646 h 330"/>
                <a:gd name="T20" fmla="*/ 2147483646 w 467"/>
                <a:gd name="T21" fmla="*/ 2147483646 h 330"/>
                <a:gd name="T22" fmla="*/ 2147483646 w 467"/>
                <a:gd name="T23" fmla="*/ 2147483646 h 330"/>
                <a:gd name="T24" fmla="*/ 2147483646 w 467"/>
                <a:gd name="T25" fmla="*/ 2147483646 h 330"/>
                <a:gd name="T26" fmla="*/ 2147483646 w 467"/>
                <a:gd name="T27" fmla="*/ 2147483646 h 330"/>
                <a:gd name="T28" fmla="*/ 2147483646 w 467"/>
                <a:gd name="T29" fmla="*/ 2147483646 h 330"/>
                <a:gd name="T30" fmla="*/ 2147483646 w 467"/>
                <a:gd name="T31" fmla="*/ 2147483646 h 330"/>
                <a:gd name="T32" fmla="*/ 2147483646 w 467"/>
                <a:gd name="T33" fmla="*/ 2147483646 h 330"/>
                <a:gd name="T34" fmla="*/ 2147483646 w 467"/>
                <a:gd name="T35" fmla="*/ 2147483646 h 330"/>
                <a:gd name="T36" fmla="*/ 2147483646 w 467"/>
                <a:gd name="T37" fmla="*/ 2147483646 h 330"/>
                <a:gd name="T38" fmla="*/ 2147483646 w 467"/>
                <a:gd name="T39" fmla="*/ 0 h 330"/>
                <a:gd name="T40" fmla="*/ 2147483646 w 467"/>
                <a:gd name="T41" fmla="*/ 2147483646 h 330"/>
                <a:gd name="T42" fmla="*/ 2147483646 w 467"/>
                <a:gd name="T43" fmla="*/ 0 h 330"/>
                <a:gd name="T44" fmla="*/ 2147483646 w 467"/>
                <a:gd name="T45" fmla="*/ 2147483646 h 330"/>
                <a:gd name="T46" fmla="*/ 2147483646 w 467"/>
                <a:gd name="T47" fmla="*/ 2147483646 h 330"/>
                <a:gd name="T48" fmla="*/ 2147483646 w 467"/>
                <a:gd name="T49" fmla="*/ 2147483646 h 330"/>
                <a:gd name="T50" fmla="*/ 2147483646 w 467"/>
                <a:gd name="T51" fmla="*/ 2147483646 h 330"/>
                <a:gd name="T52" fmla="*/ 2147483646 w 467"/>
                <a:gd name="T53" fmla="*/ 2147483646 h 330"/>
                <a:gd name="T54" fmla="*/ 0 w 467"/>
                <a:gd name="T55" fmla="*/ 2147483646 h 330"/>
                <a:gd name="T56" fmla="*/ 0 w 467"/>
                <a:gd name="T57" fmla="*/ 2147483646 h 3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nl-NL" sz="1800">
                <a:latin typeface="Arial" charset="0"/>
                <a:cs typeface="Arial" charset="0"/>
              </a:endParaRPr>
            </a:p>
          </p:txBody>
        </p:sp>
      </p:grp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12192000" cy="6857999"/>
          </a:xfr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33338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28000" y="1003462"/>
            <a:ext cx="9936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27387" y="1650209"/>
            <a:ext cx="9936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695333" y="5292000"/>
            <a:ext cx="108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1128001" y="4078255"/>
            <a:ext cx="7128209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001" y="6264000"/>
            <a:ext cx="3235743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696000" y="594000"/>
            <a:ext cx="108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1019393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3A0063C0-8E2C-47AF-85EF-1BFCDFFFEB25}"/>
              </a:ext>
            </a:extLst>
          </p:cNvPr>
          <p:cNvSpPr/>
          <p:nvPr userDrawn="1"/>
        </p:nvSpPr>
        <p:spPr>
          <a:xfrm>
            <a:off x="478367" y="6183313"/>
            <a:ext cx="11017251" cy="5000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pic>
        <p:nvPicPr>
          <p:cNvPr id="5" name="Afbeelding 8">
            <a:extLst>
              <a:ext uri="{FF2B5EF4-FFF2-40B4-BE49-F238E27FC236}">
                <a16:creationId xmlns:a16="http://schemas.microsoft.com/office/drawing/2014/main" id="{70DFC89E-C4F6-4CC5-A7A4-05EBC993E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217" y="5940425"/>
            <a:ext cx="86360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34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6000" y="6414409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739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696000" y="1650209"/>
            <a:ext cx="108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981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6000" y="1004344"/>
            <a:ext cx="108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6196800" y="1652400"/>
            <a:ext cx="5299867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696384" y="1652001"/>
            <a:ext cx="5385600" cy="41249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6000" y="6414409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902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6000" y="1004344"/>
            <a:ext cx="108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696384" y="1652400"/>
            <a:ext cx="5385600" cy="41256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6196800" y="1652400"/>
            <a:ext cx="5299867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6000" y="6414409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4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6000" y="1004344"/>
            <a:ext cx="10800000" cy="533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695334" y="1652400"/>
            <a:ext cx="10801333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6000" y="6414409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310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695334" y="592932"/>
            <a:ext cx="10801333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6000" y="6414409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4608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12192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7823200" y="6264275"/>
            <a:ext cx="3236384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</p:grpSp>
    </p:spTree>
    <p:extLst>
      <p:ext uri="{BB962C8B-B14F-4D97-AF65-F5344CB8AC3E}">
        <p14:creationId xmlns:p14="http://schemas.microsoft.com/office/powerpoint/2010/main" val="35998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96000" y="1004344"/>
            <a:ext cx="10800000" cy="5334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96000" y="1814635"/>
            <a:ext cx="10800000" cy="41253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992000" y="6414409"/>
            <a:ext cx="144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720000" y="6414409"/>
            <a:ext cx="52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6000" y="6414409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696000" y="594000"/>
            <a:ext cx="108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18" name="Rechthoek 17"/>
          <p:cNvSpPr/>
          <p:nvPr/>
        </p:nvSpPr>
        <p:spPr>
          <a:xfrm>
            <a:off x="696000" y="6264000"/>
            <a:ext cx="108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000" y="6415200"/>
            <a:ext cx="1473053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47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2263" indent="-322263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325438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963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3813" indent="-322263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6DA59D34-F177-4F92-B357-E6E5BAE87FC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96385" y="1004888"/>
            <a:ext cx="1079923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F333AA69-8109-44DC-9B24-5F07306DF7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96385" y="1814513"/>
            <a:ext cx="10799233" cy="412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modelstijlen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BF64363-7E36-4591-9555-FE082B704522}"/>
              </a:ext>
            </a:extLst>
          </p:cNvPr>
          <p:cNvSpPr/>
          <p:nvPr/>
        </p:nvSpPr>
        <p:spPr>
          <a:xfrm>
            <a:off x="696385" y="593725"/>
            <a:ext cx="10799233" cy="5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299D2CD9-7CAF-41B3-ADB2-24E96E846E94}"/>
              </a:ext>
            </a:extLst>
          </p:cNvPr>
          <p:cNvSpPr/>
          <p:nvPr/>
        </p:nvSpPr>
        <p:spPr>
          <a:xfrm>
            <a:off x="696385" y="6264276"/>
            <a:ext cx="10799233" cy="111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pic>
        <p:nvPicPr>
          <p:cNvPr id="1030" name="A 1" descr="logo RAC NL Radboudumc.png">
            <a:extLst>
              <a:ext uri="{FF2B5EF4-FFF2-40B4-BE49-F238E27FC236}">
                <a16:creationId xmlns:a16="http://schemas.microsoft.com/office/drawing/2014/main" id="{640B0475-A8D0-40A4-9D1E-0D49EEC832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"/>
          <a:stretch>
            <a:fillRect/>
          </a:stretch>
        </p:blipFill>
        <p:spPr bwMode="auto">
          <a:xfrm>
            <a:off x="9552518" y="6281738"/>
            <a:ext cx="1631949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26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sldNum="0" hdr="0" ftr="0" dt="0"/>
  <p:txStyles>
    <p:titleStyle>
      <a:lvl1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lnSpc>
          <a:spcPts val="42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lnSpc>
          <a:spcPts val="42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lnSpc>
          <a:spcPts val="42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lnSpc>
          <a:spcPts val="42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322263" indent="-322263"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325438"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963" indent="-323850"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3813" indent="-322263"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323850" algn="l" rtl="0" eaLnBrk="0" fontAlgn="base" hangingPunct="0">
        <a:lnSpc>
          <a:spcPts val="2500"/>
        </a:lnSpc>
        <a:spcBef>
          <a:spcPct val="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8869" y="1336330"/>
            <a:ext cx="10734259" cy="533400"/>
          </a:xfrm>
        </p:spPr>
        <p:txBody>
          <a:bodyPr/>
          <a:lstStyle/>
          <a:p>
            <a:pPr algn="ctr"/>
            <a:r>
              <a:rPr lang="en-US" sz="5400" dirty="0"/>
              <a:t>Dementia Friendly Societies</a:t>
            </a:r>
            <a:br>
              <a:rPr lang="en-US" dirty="0"/>
            </a:br>
            <a:r>
              <a:rPr lang="en-US" sz="2800" dirty="0" err="1"/>
              <a:t>ZonMw</a:t>
            </a:r>
            <a:r>
              <a:rPr lang="en-US" sz="2800" dirty="0"/>
              <a:t> </a:t>
            </a:r>
            <a:r>
              <a:rPr lang="en-US" sz="2800" dirty="0" err="1"/>
              <a:t>Memorabel</a:t>
            </a:r>
            <a:r>
              <a:rPr lang="en-US" sz="2800" dirty="0"/>
              <a:t> project</a:t>
            </a:r>
            <a:br>
              <a:rPr lang="en-US" dirty="0"/>
            </a:br>
            <a:endParaRPr lang="nl-NL" dirty="0"/>
          </a:p>
        </p:txBody>
      </p:sp>
      <p:sp>
        <p:nvSpPr>
          <p:cNvPr id="6" name="Ondertitel 5">
            <a:extLst>
              <a:ext uri="{FF2B5EF4-FFF2-40B4-BE49-F238E27FC236}">
                <a16:creationId xmlns:a16="http://schemas.microsoft.com/office/drawing/2014/main" id="{97ADD4E5-2CD2-4B4A-8A30-F5B076233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869" y="2948368"/>
            <a:ext cx="10734260" cy="533400"/>
          </a:xfrm>
        </p:spPr>
        <p:txBody>
          <a:bodyPr/>
          <a:lstStyle/>
          <a:p>
            <a:pPr algn="ctr"/>
            <a:r>
              <a:rPr lang="nl-NL" sz="2800" b="1" dirty="0"/>
              <a:t>Dr. Maud Graff (project leader) </a:t>
            </a:r>
          </a:p>
          <a:p>
            <a:pPr algn="ctr"/>
            <a:r>
              <a:rPr lang="nl-NL" sz="2000" dirty="0" err="1"/>
              <a:t>Assoc</a:t>
            </a:r>
            <a:r>
              <a:rPr lang="nl-NL" sz="2000" dirty="0"/>
              <a:t>. Prof., </a:t>
            </a:r>
            <a:r>
              <a:rPr lang="nl-NL" sz="2000" dirty="0" err="1"/>
              <a:t>Institute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Quality</a:t>
            </a:r>
            <a:r>
              <a:rPr lang="nl-NL" sz="2000" dirty="0"/>
              <a:t> of Healthcare, </a:t>
            </a:r>
            <a:r>
              <a:rPr lang="nl-NL" sz="2000" dirty="0" err="1"/>
              <a:t>Radboudumc</a:t>
            </a:r>
            <a:r>
              <a:rPr lang="nl-NL" sz="2000" dirty="0"/>
              <a:t> Alzheimer Center, </a:t>
            </a:r>
          </a:p>
          <a:p>
            <a:pPr algn="ctr"/>
            <a:r>
              <a:rPr lang="nl-NL" sz="2000" dirty="0"/>
              <a:t>Radboud University </a:t>
            </a:r>
            <a:r>
              <a:rPr lang="nl-NL" sz="2000" dirty="0" err="1"/>
              <a:t>Medical</a:t>
            </a:r>
            <a:r>
              <a:rPr lang="nl-NL" sz="2000" dirty="0"/>
              <a:t> Center Nijmegen, The Netherlands</a:t>
            </a:r>
          </a:p>
          <a:p>
            <a:pPr algn="ctr"/>
            <a:endParaRPr lang="nl-NL" sz="2800" b="1" dirty="0"/>
          </a:p>
          <a:p>
            <a:pPr algn="ctr"/>
            <a:endParaRPr lang="nl-NL" sz="2800" b="1" dirty="0"/>
          </a:p>
          <a:p>
            <a:pPr algn="ctr"/>
            <a:endParaRPr lang="nl-NL" sz="2800" b="1" dirty="0"/>
          </a:p>
          <a:p>
            <a:endParaRPr lang="nl-NL" sz="2000" dirty="0"/>
          </a:p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ACB5DF6D-025E-467B-A0CA-4230E7814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750" y="5529470"/>
            <a:ext cx="1790700" cy="114300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148115C-7A92-49C9-8B1E-79DD2E88F7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596" y="5432885"/>
            <a:ext cx="1484241" cy="1484241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3FF30E9F-6248-4761-9631-60BDC01FE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518" y="5965135"/>
            <a:ext cx="2246185" cy="592017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20A693A1-2E53-49B0-8355-4DE7B2E0D9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017" y="5401168"/>
            <a:ext cx="1043449" cy="1043449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087F34A-A766-4081-9948-4922B6AD77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990" y="5922893"/>
            <a:ext cx="1468528" cy="89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7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78AF9DD-5135-4BE0-BB4A-6490FB395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86" y="6339427"/>
            <a:ext cx="736937" cy="47038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380E01E-5156-435B-8B89-D203B9B4B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219" y="6082241"/>
            <a:ext cx="936852" cy="93685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69CC95D-0E5E-433A-9D10-8B272CB325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955268" y="6314387"/>
            <a:ext cx="715618" cy="47256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17E8937-7EAB-485E-8338-64A01E9F48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508" y="6314703"/>
            <a:ext cx="993636" cy="51983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63A502F-D30C-45C6-9139-295B642A22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384" y="6326479"/>
            <a:ext cx="1768296" cy="466062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EE80765B-9057-4DC8-A59B-2EC1D5D9AB66}"/>
              </a:ext>
            </a:extLst>
          </p:cNvPr>
          <p:cNvSpPr txBox="1"/>
          <p:nvPr/>
        </p:nvSpPr>
        <p:spPr>
          <a:xfrm>
            <a:off x="1584952" y="0"/>
            <a:ext cx="6441250" cy="784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69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Overview</a:t>
            </a: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solidFill>
                  <a:srgbClr val="0069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</a:t>
            </a:r>
            <a:r>
              <a:rPr kumimoji="0" lang="nl-NL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69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presentation</a:t>
            </a: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solidFill>
                  <a:srgbClr val="0069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endParaRPr kumimoji="0" lang="nl-NL" sz="3200" b="1" i="0" u="none" strike="noStrike" kern="1200" cap="none" spc="0" normalizeH="0" baseline="0" noProof="0" dirty="0">
              <a:ln>
                <a:noFill/>
              </a:ln>
              <a:solidFill>
                <a:srgbClr val="0069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Project: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00AFD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focus &amp; </a:t>
            </a:r>
            <a:r>
              <a:rPr kumimoji="0" lang="nl-NL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AFD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title</a:t>
            </a:r>
            <a:endParaRPr kumimoji="0" lang="nl-NL" sz="3200" b="1" i="0" u="none" strike="noStrike" kern="1200" cap="none" spc="0" normalizeH="0" baseline="0" noProof="0" dirty="0">
              <a:ln>
                <a:noFill/>
              </a:ln>
              <a:solidFill>
                <a:srgbClr val="00AFD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3200" b="1" dirty="0" err="1">
                <a:solidFill>
                  <a:srgbClr val="00AFDC"/>
                </a:solidFill>
                <a:latin typeface="Calibri"/>
              </a:rPr>
              <a:t>aim</a:t>
            </a:r>
            <a:endParaRPr lang="nl-NL" sz="3200" b="1" dirty="0">
              <a:solidFill>
                <a:srgbClr val="00AFDC"/>
              </a:solidFill>
              <a:latin typeface="Calibri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00AFD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hypotheses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3200" b="1" dirty="0">
                <a:solidFill>
                  <a:srgbClr val="00AFDC"/>
                </a:solidFill>
                <a:latin typeface="Calibri"/>
              </a:rPr>
              <a:t>research </a:t>
            </a:r>
            <a:r>
              <a:rPr lang="nl-NL" sz="3200" b="1" dirty="0" err="1">
                <a:solidFill>
                  <a:srgbClr val="00AFDC"/>
                </a:solidFill>
                <a:latin typeface="Calibri"/>
              </a:rPr>
              <a:t>questions</a:t>
            </a:r>
            <a:r>
              <a:rPr lang="nl-NL" sz="3200" b="1" dirty="0">
                <a:solidFill>
                  <a:srgbClr val="00AFDC"/>
                </a:solidFill>
                <a:latin typeface="Calibri"/>
              </a:rPr>
              <a:t>: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sz="3200" b="1" dirty="0">
                <a:solidFill>
                  <a:srgbClr val="00AFDC"/>
                </a:solidFill>
                <a:latin typeface="Calibri"/>
              </a:rPr>
              <a:t>	-</a:t>
            </a:r>
            <a:r>
              <a:rPr kumimoji="0" lang="nl-NL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AFD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workpackage</a:t>
            </a: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00AFD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sz="3200" b="1" dirty="0">
                <a:solidFill>
                  <a:srgbClr val="00AFDC"/>
                </a:solidFill>
                <a:latin typeface="Calibri"/>
              </a:rPr>
              <a:t>	-</a:t>
            </a:r>
            <a:r>
              <a:rPr lang="nl-NL" sz="3200" b="1" dirty="0" err="1">
                <a:solidFill>
                  <a:srgbClr val="00AFDC"/>
                </a:solidFill>
                <a:latin typeface="Calibri"/>
              </a:rPr>
              <a:t>workpackage</a:t>
            </a:r>
            <a:r>
              <a:rPr lang="nl-NL" sz="3200" b="1" dirty="0">
                <a:solidFill>
                  <a:srgbClr val="00AFDC"/>
                </a:solidFill>
                <a:latin typeface="Calibri"/>
              </a:rPr>
              <a:t> B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sz="3200" b="1" dirty="0">
                <a:solidFill>
                  <a:srgbClr val="00AFDC"/>
                </a:solidFill>
                <a:latin typeface="Calibri"/>
              </a:rPr>
              <a:t>	-w</a:t>
            </a:r>
            <a:r>
              <a:rPr kumimoji="0" lang="nl-NL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AFD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orkpackage</a:t>
            </a: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00AFD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3200" b="1" dirty="0">
                <a:solidFill>
                  <a:srgbClr val="00AFDC"/>
                </a:solidFill>
                <a:latin typeface="Calibri"/>
              </a:rPr>
              <a:t>t</a:t>
            </a:r>
            <a:r>
              <a:rPr lang="nl-NL" sz="3200" b="1">
                <a:solidFill>
                  <a:srgbClr val="00AFDC"/>
                </a:solidFill>
                <a:latin typeface="Calibri"/>
              </a:rPr>
              <a:t>ime </a:t>
            </a:r>
            <a:r>
              <a:rPr lang="nl-NL" sz="3200" b="1" dirty="0">
                <a:solidFill>
                  <a:srgbClr val="00AFDC"/>
                </a:solidFill>
                <a:latin typeface="Calibri"/>
              </a:rPr>
              <a:t>frame </a:t>
            </a:r>
            <a:r>
              <a:rPr lang="nl-NL" sz="3200" b="1" dirty="0" err="1">
                <a:solidFill>
                  <a:srgbClr val="00AFDC"/>
                </a:solidFill>
                <a:latin typeface="Calibri"/>
              </a:rPr>
              <a:t>workpackages</a:t>
            </a:r>
            <a:endParaRPr kumimoji="0" lang="nl-NL" sz="3200" b="1" i="0" u="none" strike="noStrike" kern="1200" cap="none" spc="0" normalizeH="0" baseline="0" noProof="0" dirty="0">
              <a:ln>
                <a:noFill/>
              </a:ln>
              <a:solidFill>
                <a:srgbClr val="00AFD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3200" b="1" i="0" u="none" strike="noStrike" kern="1200" cap="none" spc="0" normalizeH="0" baseline="0" noProof="0" dirty="0">
              <a:ln>
                <a:noFill/>
              </a:ln>
              <a:solidFill>
                <a:srgbClr val="00AFD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3200" b="1" i="0" u="none" strike="noStrike" kern="1200" cap="none" spc="0" normalizeH="0" baseline="0" noProof="0" dirty="0">
              <a:ln>
                <a:noFill/>
              </a:ln>
              <a:solidFill>
                <a:srgbClr val="00AFD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00AFD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rgbClr val="7FB4C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D4911DD-4EBA-415A-A0BE-5DEEDB44E03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680" y="1682458"/>
            <a:ext cx="2961564" cy="296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49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78AF9DD-5135-4BE0-BB4A-6490FB395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86" y="6339427"/>
            <a:ext cx="736937" cy="47038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380E01E-5156-435B-8B89-D203B9B4B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219" y="6082241"/>
            <a:ext cx="936852" cy="93685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69CC95D-0E5E-433A-9D10-8B272CB325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955268" y="6314387"/>
            <a:ext cx="715618" cy="47256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17E8937-7EAB-485E-8338-64A01E9F48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508" y="6314703"/>
            <a:ext cx="993636" cy="51983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63A502F-D30C-45C6-9139-295B642A22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384" y="6326479"/>
            <a:ext cx="1768296" cy="466062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EE80765B-9057-4DC8-A59B-2EC1D5D9AB66}"/>
              </a:ext>
            </a:extLst>
          </p:cNvPr>
          <p:cNvSpPr txBox="1"/>
          <p:nvPr/>
        </p:nvSpPr>
        <p:spPr>
          <a:xfrm>
            <a:off x="1684110" y="975518"/>
            <a:ext cx="8158067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400" b="1" dirty="0">
                <a:solidFill>
                  <a:schemeClr val="accent1"/>
                </a:solidFill>
              </a:rPr>
              <a:t>Project focus &amp; </a:t>
            </a:r>
            <a:r>
              <a:rPr lang="nl-NL" sz="4400" b="1" dirty="0" err="1">
                <a:solidFill>
                  <a:schemeClr val="accent1"/>
                </a:solidFill>
              </a:rPr>
              <a:t>title</a:t>
            </a:r>
            <a:r>
              <a:rPr lang="nl-NL" sz="4400" b="1" dirty="0">
                <a:solidFill>
                  <a:schemeClr val="accent1"/>
                </a:solidFill>
              </a:rPr>
              <a:t>:</a:t>
            </a:r>
          </a:p>
          <a:p>
            <a:endParaRPr lang="nl-NL" sz="4400" b="1" dirty="0">
              <a:solidFill>
                <a:schemeClr val="accent1"/>
              </a:solidFill>
            </a:endParaRPr>
          </a:p>
          <a:p>
            <a:pPr algn="ctr"/>
            <a:r>
              <a:rPr lang="nl-NL" sz="3200" b="1" dirty="0" err="1">
                <a:solidFill>
                  <a:schemeClr val="tx2"/>
                </a:solidFill>
              </a:rPr>
              <a:t>Improving</a:t>
            </a:r>
            <a:r>
              <a:rPr lang="nl-NL" sz="3200" b="1" dirty="0">
                <a:solidFill>
                  <a:schemeClr val="tx2"/>
                </a:solidFill>
              </a:rPr>
              <a:t> &amp; </a:t>
            </a:r>
            <a:r>
              <a:rPr lang="nl-NL" sz="3200" b="1" dirty="0" err="1">
                <a:solidFill>
                  <a:schemeClr val="tx2"/>
                </a:solidFill>
              </a:rPr>
              <a:t>sustaining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positive</a:t>
            </a:r>
            <a:r>
              <a:rPr lang="nl-NL" sz="3200" b="1" dirty="0">
                <a:solidFill>
                  <a:schemeClr val="tx2"/>
                </a:solidFill>
              </a:rPr>
              <a:t> health</a:t>
            </a:r>
          </a:p>
          <a:p>
            <a:pPr algn="ctr"/>
            <a:r>
              <a:rPr lang="nl-NL" sz="3200" b="1" dirty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nl-NL" sz="3200" b="1" dirty="0">
                <a:solidFill>
                  <a:schemeClr val="tx2"/>
                </a:solidFill>
              </a:rPr>
              <a:t>of </a:t>
            </a:r>
            <a:r>
              <a:rPr lang="nl-NL" sz="3200" b="1" dirty="0" err="1">
                <a:solidFill>
                  <a:schemeClr val="tx2"/>
                </a:solidFill>
              </a:rPr>
              <a:t>people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with</a:t>
            </a:r>
            <a:r>
              <a:rPr lang="nl-NL" sz="3200" b="1" dirty="0">
                <a:solidFill>
                  <a:schemeClr val="tx2"/>
                </a:solidFill>
              </a:rPr>
              <a:t> dementia (PWD) &amp; </a:t>
            </a:r>
            <a:r>
              <a:rPr lang="nl-NL" sz="3200" b="1" dirty="0" err="1">
                <a:solidFill>
                  <a:schemeClr val="tx2"/>
                </a:solidFill>
              </a:rPr>
              <a:t>their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carers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</a:p>
          <a:p>
            <a:pPr algn="ctr"/>
            <a:endParaRPr lang="nl-NL" sz="3200" b="1" dirty="0">
              <a:solidFill>
                <a:schemeClr val="tx2"/>
              </a:solidFill>
            </a:endParaRPr>
          </a:p>
          <a:p>
            <a:pPr algn="ctr"/>
            <a:r>
              <a:rPr lang="nl-NL" sz="3200" b="1" dirty="0" err="1">
                <a:solidFill>
                  <a:schemeClr val="tx2"/>
                </a:solidFill>
              </a:rPr>
              <a:t>by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creating</a:t>
            </a:r>
            <a:r>
              <a:rPr lang="nl-NL" sz="3200" b="1" dirty="0">
                <a:solidFill>
                  <a:schemeClr val="tx2"/>
                </a:solidFill>
              </a:rPr>
              <a:t> Dementia </a:t>
            </a:r>
            <a:r>
              <a:rPr lang="nl-NL" sz="3200" b="1" dirty="0" err="1">
                <a:solidFill>
                  <a:schemeClr val="tx2"/>
                </a:solidFill>
              </a:rPr>
              <a:t>Friendly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Societies</a:t>
            </a:r>
            <a:r>
              <a:rPr lang="nl-NL" sz="3200" b="1" dirty="0">
                <a:solidFill>
                  <a:schemeClr val="tx2"/>
                </a:solidFill>
              </a:rPr>
              <a:t> (DFS) </a:t>
            </a:r>
          </a:p>
          <a:p>
            <a:endParaRPr lang="nl-NL" sz="4400" b="1" dirty="0">
              <a:solidFill>
                <a:schemeClr val="accent2"/>
              </a:solidFill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D4911DD-4EBA-415A-A0BE-5DEEDB44E03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393" y="749044"/>
            <a:ext cx="1760994" cy="176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92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78AF9DD-5135-4BE0-BB4A-6490FB395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86" y="6339427"/>
            <a:ext cx="736937" cy="47038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380E01E-5156-435B-8B89-D203B9B4B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219" y="6082241"/>
            <a:ext cx="936852" cy="93685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69CC95D-0E5E-433A-9D10-8B272CB325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955268" y="6314387"/>
            <a:ext cx="715618" cy="47256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17E8937-7EAB-485E-8338-64A01E9F48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508" y="6314703"/>
            <a:ext cx="993636" cy="51983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63A502F-D30C-45C6-9139-295B642A22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384" y="6326479"/>
            <a:ext cx="1768296" cy="466062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EE80765B-9057-4DC8-A59B-2EC1D5D9AB66}"/>
              </a:ext>
            </a:extLst>
          </p:cNvPr>
          <p:cNvSpPr txBox="1"/>
          <p:nvPr/>
        </p:nvSpPr>
        <p:spPr>
          <a:xfrm>
            <a:off x="1998837" y="674400"/>
            <a:ext cx="7793352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400" b="1" dirty="0">
                <a:solidFill>
                  <a:schemeClr val="accent1"/>
                </a:solidFill>
              </a:rPr>
              <a:t>Project </a:t>
            </a:r>
            <a:r>
              <a:rPr lang="nl-NL" sz="4400" b="1" dirty="0" err="1">
                <a:solidFill>
                  <a:schemeClr val="accent1"/>
                </a:solidFill>
              </a:rPr>
              <a:t>aim</a:t>
            </a:r>
            <a:r>
              <a:rPr lang="nl-NL" sz="4400" b="1" dirty="0">
                <a:solidFill>
                  <a:schemeClr val="accent1"/>
                </a:solidFill>
              </a:rPr>
              <a:t>:</a:t>
            </a:r>
          </a:p>
          <a:p>
            <a:endParaRPr lang="nl-NL" sz="4400" b="1" dirty="0">
              <a:solidFill>
                <a:schemeClr val="accent1"/>
              </a:solidFill>
            </a:endParaRPr>
          </a:p>
          <a:p>
            <a:pPr algn="ctr"/>
            <a:r>
              <a:rPr lang="nl-NL" sz="3200" b="1" dirty="0" err="1">
                <a:solidFill>
                  <a:schemeClr val="tx2"/>
                </a:solidFill>
              </a:rPr>
              <a:t>To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develop</a:t>
            </a:r>
            <a:r>
              <a:rPr lang="nl-NL" sz="3200" b="1" dirty="0">
                <a:solidFill>
                  <a:schemeClr val="tx2"/>
                </a:solidFill>
              </a:rPr>
              <a:t>, test &amp; </a:t>
            </a:r>
            <a:r>
              <a:rPr lang="nl-NL" sz="3200" b="1" dirty="0" err="1">
                <a:solidFill>
                  <a:schemeClr val="tx2"/>
                </a:solidFill>
              </a:rPr>
              <a:t>disseminate</a:t>
            </a:r>
            <a:r>
              <a:rPr lang="nl-NL" sz="3200" b="1" dirty="0">
                <a:solidFill>
                  <a:schemeClr val="tx2"/>
                </a:solidFill>
              </a:rPr>
              <a:t>:</a:t>
            </a:r>
          </a:p>
          <a:p>
            <a:pPr algn="ctr"/>
            <a:endParaRPr lang="nl-NL" sz="3200" b="1" dirty="0">
              <a:solidFill>
                <a:schemeClr val="tx2"/>
              </a:solidFill>
            </a:endParaRPr>
          </a:p>
          <a:p>
            <a:pPr algn="ctr"/>
            <a:r>
              <a:rPr lang="nl-NL" sz="3200" b="1" dirty="0">
                <a:solidFill>
                  <a:schemeClr val="tx2"/>
                </a:solidFill>
              </a:rPr>
              <a:t> a </a:t>
            </a:r>
            <a:r>
              <a:rPr lang="nl-NL" sz="3200" b="1" dirty="0" err="1">
                <a:solidFill>
                  <a:schemeClr val="tx2"/>
                </a:solidFill>
              </a:rPr>
              <a:t>framework</a:t>
            </a:r>
            <a:r>
              <a:rPr lang="nl-NL" sz="3200" b="1" dirty="0">
                <a:solidFill>
                  <a:schemeClr val="tx2"/>
                </a:solidFill>
              </a:rPr>
              <a:t> &amp;</a:t>
            </a:r>
            <a:r>
              <a:rPr lang="nl-NL" sz="28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intervention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advice</a:t>
            </a:r>
            <a:r>
              <a:rPr lang="nl-NL" sz="3200" b="1" dirty="0">
                <a:solidFill>
                  <a:schemeClr val="tx2"/>
                </a:solidFill>
              </a:rPr>
              <a:t> manual</a:t>
            </a:r>
          </a:p>
          <a:p>
            <a:pPr algn="ctr"/>
            <a:endParaRPr lang="nl-NL" sz="3200" b="1" dirty="0">
              <a:solidFill>
                <a:schemeClr val="tx2"/>
              </a:solidFill>
            </a:endParaRPr>
          </a:p>
          <a:p>
            <a:pPr algn="ctr"/>
            <a:r>
              <a:rPr lang="nl-NL" sz="3200" b="1" dirty="0" err="1">
                <a:solidFill>
                  <a:schemeClr val="tx2"/>
                </a:solidFill>
              </a:rPr>
              <a:t>to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create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tailor-made</a:t>
            </a:r>
            <a:r>
              <a:rPr lang="nl-NL" sz="3200" b="1" dirty="0">
                <a:solidFill>
                  <a:schemeClr val="tx2"/>
                </a:solidFill>
              </a:rPr>
              <a:t> DFS.</a:t>
            </a:r>
            <a:endParaRPr lang="nl-NL" sz="3600" b="1" dirty="0">
              <a:solidFill>
                <a:schemeClr val="accent2"/>
              </a:solidFill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FF622DE-AED9-4DA8-BBBD-5CCD3F88D2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645" y="674400"/>
            <a:ext cx="1760994" cy="176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43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78AF9DD-5135-4BE0-BB4A-6490FB395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86" y="6339427"/>
            <a:ext cx="736937" cy="47038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380E01E-5156-435B-8B89-D203B9B4B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022" y="6087835"/>
            <a:ext cx="936852" cy="93685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69CC95D-0E5E-433A-9D10-8B272CB325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86540" y="6319980"/>
            <a:ext cx="715618" cy="47256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17E8937-7EAB-485E-8338-64A01E9F48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200" y="6326485"/>
            <a:ext cx="993636" cy="51983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63A502F-D30C-45C6-9139-295B642A22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162" y="6326485"/>
            <a:ext cx="1768296" cy="466062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A5C5776-4EBE-4035-B3E7-1676C51C7E9B}"/>
              </a:ext>
            </a:extLst>
          </p:cNvPr>
          <p:cNvSpPr txBox="1"/>
          <p:nvPr/>
        </p:nvSpPr>
        <p:spPr>
          <a:xfrm>
            <a:off x="945266" y="-29139"/>
            <a:ext cx="1030146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>
                <a:solidFill>
                  <a:schemeClr val="accent1"/>
                </a:solidFill>
              </a:rPr>
              <a:t>Hypotheses:</a:t>
            </a:r>
          </a:p>
          <a:p>
            <a:endParaRPr lang="nl-NL" sz="3200" b="1" dirty="0">
              <a:solidFill>
                <a:schemeClr val="accent1"/>
              </a:solidFill>
            </a:endParaRPr>
          </a:p>
          <a:p>
            <a:r>
              <a:rPr lang="nl-NL" sz="2800" b="1" dirty="0">
                <a:solidFill>
                  <a:schemeClr val="accent1"/>
                </a:solidFill>
              </a:rPr>
              <a:t>1.The </a:t>
            </a:r>
            <a:r>
              <a:rPr lang="nl-NL" sz="2800" b="1" dirty="0" err="1">
                <a:solidFill>
                  <a:schemeClr val="accent1"/>
                </a:solidFill>
              </a:rPr>
              <a:t>framework</a:t>
            </a:r>
            <a:r>
              <a:rPr lang="nl-NL" sz="2800" b="1" dirty="0">
                <a:solidFill>
                  <a:schemeClr val="accent1"/>
                </a:solidFill>
              </a:rPr>
              <a:t> </a:t>
            </a:r>
            <a:r>
              <a:rPr lang="nl-NL" sz="2800" b="1" dirty="0" err="1">
                <a:solidFill>
                  <a:schemeClr val="accent1"/>
                </a:solidFill>
              </a:rPr>
              <a:t>with</a:t>
            </a:r>
            <a:r>
              <a:rPr lang="nl-NL" sz="2800" b="1" dirty="0">
                <a:solidFill>
                  <a:schemeClr val="accent1"/>
                </a:solidFill>
              </a:rPr>
              <a:t> manual is </a:t>
            </a:r>
            <a:r>
              <a:rPr lang="nl-NL" sz="2800" b="1" dirty="0" err="1">
                <a:solidFill>
                  <a:schemeClr val="accent1"/>
                </a:solidFill>
              </a:rPr>
              <a:t>feasible</a:t>
            </a:r>
            <a:r>
              <a:rPr lang="nl-NL" sz="2800" b="1" dirty="0">
                <a:solidFill>
                  <a:schemeClr val="accent1"/>
                </a:solidFill>
              </a:rPr>
              <a:t> </a:t>
            </a:r>
            <a:r>
              <a:rPr lang="nl-NL" sz="2800" b="1" dirty="0" err="1">
                <a:solidFill>
                  <a:schemeClr val="accent1"/>
                </a:solidFill>
              </a:rPr>
              <a:t>to</a:t>
            </a:r>
            <a:r>
              <a:rPr lang="nl-NL" sz="2800" b="1" dirty="0">
                <a:solidFill>
                  <a:schemeClr val="accent1"/>
                </a:solidFill>
              </a:rPr>
              <a:t> support </a:t>
            </a:r>
            <a:r>
              <a:rPr lang="nl-NL" sz="2800" b="1" dirty="0" err="1">
                <a:solidFill>
                  <a:schemeClr val="accent1"/>
                </a:solidFill>
              </a:rPr>
              <a:t>local</a:t>
            </a:r>
            <a:r>
              <a:rPr lang="nl-NL" sz="2800" b="1" dirty="0">
                <a:solidFill>
                  <a:schemeClr val="accent1"/>
                </a:solidFill>
              </a:rPr>
              <a:t> </a:t>
            </a:r>
            <a:r>
              <a:rPr lang="nl-NL" sz="2800" b="1" dirty="0" err="1">
                <a:solidFill>
                  <a:schemeClr val="accent1"/>
                </a:solidFill>
              </a:rPr>
              <a:t>societies</a:t>
            </a:r>
            <a:r>
              <a:rPr lang="nl-NL" sz="2800" b="1" dirty="0">
                <a:solidFill>
                  <a:schemeClr val="accent1"/>
                </a:solidFill>
              </a:rPr>
              <a:t> </a:t>
            </a:r>
          </a:p>
          <a:p>
            <a:r>
              <a:rPr lang="nl-NL" sz="2800" b="1" dirty="0">
                <a:solidFill>
                  <a:schemeClr val="accent1"/>
                </a:solidFill>
              </a:rPr>
              <a:t>    </a:t>
            </a:r>
            <a:r>
              <a:rPr lang="nl-NL" sz="2800" b="1" dirty="0" err="1">
                <a:solidFill>
                  <a:schemeClr val="accent1"/>
                </a:solidFill>
              </a:rPr>
              <a:t>to</a:t>
            </a:r>
            <a:r>
              <a:rPr lang="nl-NL" sz="2800" b="1" dirty="0">
                <a:solidFill>
                  <a:schemeClr val="accent1"/>
                </a:solidFill>
              </a:rPr>
              <a:t> </a:t>
            </a:r>
            <a:r>
              <a:rPr lang="nl-NL" sz="2800" b="1" dirty="0" err="1">
                <a:solidFill>
                  <a:schemeClr val="accent1"/>
                </a:solidFill>
              </a:rPr>
              <a:t>acknowledge</a:t>
            </a:r>
            <a:r>
              <a:rPr lang="nl-NL" sz="2800" b="1" dirty="0">
                <a:solidFill>
                  <a:schemeClr val="accent1"/>
                </a:solidFill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800" b="1" dirty="0" err="1">
                <a:solidFill>
                  <a:schemeClr val="tx2"/>
                </a:solidFill>
              </a:rPr>
              <a:t>needs</a:t>
            </a:r>
            <a:r>
              <a:rPr lang="nl-NL" sz="2800" b="1" dirty="0">
                <a:solidFill>
                  <a:schemeClr val="tx2"/>
                </a:solidFill>
              </a:rPr>
              <a:t> &amp; practical support </a:t>
            </a:r>
            <a:r>
              <a:rPr lang="nl-NL" sz="2800" b="1" dirty="0" err="1">
                <a:solidFill>
                  <a:schemeClr val="tx2"/>
                </a:solidFill>
              </a:rPr>
              <a:t>for</a:t>
            </a:r>
            <a:r>
              <a:rPr lang="nl-NL" sz="2800" b="1" dirty="0">
                <a:solidFill>
                  <a:schemeClr val="tx2"/>
                </a:solidFill>
              </a:rPr>
              <a:t> PWD &amp; </a:t>
            </a:r>
            <a:r>
              <a:rPr lang="nl-NL" sz="2800" b="1" dirty="0" err="1">
                <a:solidFill>
                  <a:schemeClr val="tx2"/>
                </a:solidFill>
              </a:rPr>
              <a:t>carers</a:t>
            </a:r>
            <a:r>
              <a:rPr lang="nl-NL" sz="2800" b="1" dirty="0">
                <a:solidFill>
                  <a:schemeClr val="tx2"/>
                </a:solidFill>
              </a:rPr>
              <a:t>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800" b="1" dirty="0" err="1">
                <a:solidFill>
                  <a:schemeClr val="tx2"/>
                </a:solidFill>
              </a:rPr>
              <a:t>reliable</a:t>
            </a:r>
            <a:r>
              <a:rPr lang="nl-NL" sz="2800" b="1" dirty="0">
                <a:solidFill>
                  <a:schemeClr val="tx2"/>
                </a:solidFill>
              </a:rPr>
              <a:t> </a:t>
            </a:r>
            <a:r>
              <a:rPr lang="nl-NL" sz="2800" b="1" dirty="0" err="1">
                <a:solidFill>
                  <a:schemeClr val="tx2"/>
                </a:solidFill>
              </a:rPr>
              <a:t>travel</a:t>
            </a:r>
            <a:r>
              <a:rPr lang="nl-NL" sz="2800" b="1" dirty="0">
                <a:solidFill>
                  <a:schemeClr val="tx2"/>
                </a:solidFill>
              </a:rPr>
              <a:t> options &amp; easy </a:t>
            </a:r>
            <a:r>
              <a:rPr lang="nl-NL" sz="2800" b="1" dirty="0" err="1">
                <a:solidFill>
                  <a:schemeClr val="tx2"/>
                </a:solidFill>
              </a:rPr>
              <a:t>to</a:t>
            </a:r>
            <a:r>
              <a:rPr lang="nl-NL" sz="2800" b="1" dirty="0">
                <a:solidFill>
                  <a:schemeClr val="tx2"/>
                </a:solidFill>
              </a:rPr>
              <a:t> </a:t>
            </a:r>
            <a:r>
              <a:rPr lang="nl-NL" sz="2800" b="1" dirty="0" err="1">
                <a:solidFill>
                  <a:schemeClr val="tx2"/>
                </a:solidFill>
              </a:rPr>
              <a:t>navigate</a:t>
            </a:r>
            <a:r>
              <a:rPr lang="nl-NL" sz="2800" b="1" dirty="0">
                <a:solidFill>
                  <a:schemeClr val="tx2"/>
                </a:solidFill>
              </a:rPr>
              <a:t> environments;</a:t>
            </a:r>
          </a:p>
          <a:p>
            <a:endParaRPr lang="nl-NL" sz="3200" b="1" dirty="0">
              <a:solidFill>
                <a:schemeClr val="accent1"/>
              </a:solidFill>
            </a:endParaRPr>
          </a:p>
          <a:p>
            <a:r>
              <a:rPr lang="nl-NL" sz="2800" b="1" dirty="0">
                <a:solidFill>
                  <a:schemeClr val="accent1"/>
                </a:solidFill>
              </a:rPr>
              <a:t>2. The </a:t>
            </a:r>
            <a:r>
              <a:rPr lang="nl-NL" sz="2800" b="1" dirty="0" err="1">
                <a:solidFill>
                  <a:schemeClr val="accent1"/>
                </a:solidFill>
              </a:rPr>
              <a:t>framework</a:t>
            </a:r>
            <a:r>
              <a:rPr lang="nl-NL" sz="2800" b="1" dirty="0">
                <a:solidFill>
                  <a:schemeClr val="accent1"/>
                </a:solidFill>
              </a:rPr>
              <a:t> </a:t>
            </a:r>
            <a:r>
              <a:rPr lang="nl-NL" sz="2800" b="1" dirty="0" err="1">
                <a:solidFill>
                  <a:schemeClr val="accent1"/>
                </a:solidFill>
              </a:rPr>
              <a:t>with</a:t>
            </a:r>
            <a:r>
              <a:rPr lang="nl-NL" sz="2800" b="1" dirty="0">
                <a:solidFill>
                  <a:schemeClr val="accent1"/>
                </a:solidFill>
              </a:rPr>
              <a:t> manual is </a:t>
            </a:r>
            <a:r>
              <a:rPr lang="nl-NL" sz="2800" b="1" dirty="0" err="1">
                <a:solidFill>
                  <a:schemeClr val="accent1"/>
                </a:solidFill>
              </a:rPr>
              <a:t>feasible</a:t>
            </a:r>
            <a:r>
              <a:rPr lang="nl-NL" sz="2800" b="1" dirty="0">
                <a:solidFill>
                  <a:schemeClr val="accent1"/>
                </a:solidFill>
              </a:rPr>
              <a:t> </a:t>
            </a:r>
            <a:r>
              <a:rPr lang="nl-NL" sz="2800" b="1" dirty="0" err="1">
                <a:solidFill>
                  <a:schemeClr val="accent1"/>
                </a:solidFill>
              </a:rPr>
              <a:t>to</a:t>
            </a:r>
            <a:r>
              <a:rPr lang="nl-NL" sz="2800" b="1" dirty="0">
                <a:solidFill>
                  <a:schemeClr val="accent1"/>
                </a:solidFill>
              </a:rPr>
              <a:t> support </a:t>
            </a:r>
            <a:r>
              <a:rPr lang="nl-NL" sz="2800" b="1" dirty="0" err="1">
                <a:solidFill>
                  <a:schemeClr val="accent1"/>
                </a:solidFill>
              </a:rPr>
              <a:t>local</a:t>
            </a:r>
            <a:r>
              <a:rPr lang="nl-NL" sz="2800" b="1" dirty="0">
                <a:solidFill>
                  <a:schemeClr val="accent1"/>
                </a:solidFill>
              </a:rPr>
              <a:t> </a:t>
            </a:r>
            <a:r>
              <a:rPr lang="nl-NL" sz="2800" b="1" dirty="0" err="1">
                <a:solidFill>
                  <a:schemeClr val="accent1"/>
                </a:solidFill>
              </a:rPr>
              <a:t>societies</a:t>
            </a:r>
            <a:r>
              <a:rPr lang="nl-NL" sz="2800" b="1" dirty="0">
                <a:solidFill>
                  <a:schemeClr val="accent1"/>
                </a:solidFill>
              </a:rPr>
              <a:t> </a:t>
            </a:r>
          </a:p>
          <a:p>
            <a:r>
              <a:rPr lang="nl-NL" sz="2800" b="1" dirty="0">
                <a:solidFill>
                  <a:schemeClr val="accent1"/>
                </a:solidFill>
              </a:rPr>
              <a:t>    </a:t>
            </a:r>
            <a:r>
              <a:rPr lang="nl-NL" sz="2800" b="1" dirty="0" err="1">
                <a:solidFill>
                  <a:schemeClr val="accent1"/>
                </a:solidFill>
              </a:rPr>
              <a:t>to</a:t>
            </a:r>
            <a:r>
              <a:rPr lang="nl-NL" sz="2800" b="1" dirty="0">
                <a:solidFill>
                  <a:schemeClr val="accent1"/>
                </a:solidFill>
              </a:rPr>
              <a:t> </a:t>
            </a:r>
            <a:r>
              <a:rPr lang="nl-NL" sz="2800" b="1" dirty="0" err="1">
                <a:solidFill>
                  <a:schemeClr val="accent1"/>
                </a:solidFill>
              </a:rPr>
              <a:t>create</a:t>
            </a:r>
            <a:r>
              <a:rPr lang="nl-NL" sz="2800" b="1" dirty="0">
                <a:solidFill>
                  <a:schemeClr val="accent1"/>
                </a:solidFill>
              </a:rPr>
              <a:t> </a:t>
            </a:r>
            <a:r>
              <a:rPr lang="nl-NL" sz="2800" b="1" dirty="0" err="1">
                <a:solidFill>
                  <a:schemeClr val="accent1"/>
                </a:solidFill>
              </a:rPr>
              <a:t>sustainable</a:t>
            </a:r>
            <a:r>
              <a:rPr lang="nl-NL" sz="2800" b="1" dirty="0">
                <a:solidFill>
                  <a:schemeClr val="accent1"/>
                </a:solidFill>
              </a:rPr>
              <a:t> DFS </a:t>
            </a:r>
            <a:r>
              <a:rPr lang="nl-NL" sz="2800" b="1" dirty="0" err="1">
                <a:solidFill>
                  <a:schemeClr val="accent1"/>
                </a:solidFill>
              </a:rPr>
              <a:t>with</a:t>
            </a:r>
            <a:r>
              <a:rPr lang="nl-NL" sz="2800" b="1" dirty="0">
                <a:solidFill>
                  <a:schemeClr val="accent1"/>
                </a:solidFill>
              </a:rPr>
              <a:t> well-</a:t>
            </a:r>
            <a:r>
              <a:rPr lang="nl-NL" sz="2800" b="1" dirty="0" err="1">
                <a:solidFill>
                  <a:schemeClr val="accent1"/>
                </a:solidFill>
              </a:rPr>
              <a:t>connected</a:t>
            </a:r>
            <a:r>
              <a:rPr lang="nl-NL" sz="2800" b="1" dirty="0">
                <a:solidFill>
                  <a:schemeClr val="accent1"/>
                </a:solidFill>
              </a:rPr>
              <a:t> collaborating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800" b="1" dirty="0" err="1">
                <a:solidFill>
                  <a:schemeClr val="tx2"/>
                </a:solidFill>
              </a:rPr>
              <a:t>agencies</a:t>
            </a:r>
            <a:r>
              <a:rPr lang="nl-NL" sz="2800" b="1" dirty="0">
                <a:solidFill>
                  <a:schemeClr val="tx2"/>
                </a:solidFill>
              </a:rPr>
              <a:t> &amp; services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800" b="1" dirty="0" err="1">
                <a:solidFill>
                  <a:schemeClr val="tx2"/>
                </a:solidFill>
              </a:rPr>
              <a:t>social</a:t>
            </a:r>
            <a:r>
              <a:rPr lang="nl-NL" sz="2800" b="1" dirty="0">
                <a:solidFill>
                  <a:schemeClr val="tx2"/>
                </a:solidFill>
              </a:rPr>
              <a:t> </a:t>
            </a:r>
            <a:r>
              <a:rPr lang="nl-NL" sz="2800" b="1" dirty="0" err="1">
                <a:solidFill>
                  <a:schemeClr val="tx2"/>
                </a:solidFill>
              </a:rPr>
              <a:t>networks</a:t>
            </a:r>
            <a:r>
              <a:rPr lang="nl-NL" sz="2800" b="1" dirty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nl-NL" sz="2800" b="1" dirty="0" err="1">
                <a:solidFill>
                  <a:schemeClr val="tx2"/>
                </a:solidFill>
              </a:rPr>
              <a:t>to</a:t>
            </a:r>
            <a:r>
              <a:rPr lang="nl-NL" sz="2800" b="1" dirty="0">
                <a:solidFill>
                  <a:schemeClr val="tx2"/>
                </a:solidFill>
              </a:rPr>
              <a:t> </a:t>
            </a:r>
            <a:r>
              <a:rPr lang="nl-NL" sz="2800" b="1" dirty="0" err="1">
                <a:solidFill>
                  <a:schemeClr val="tx2"/>
                </a:solidFill>
              </a:rPr>
              <a:t>enhance</a:t>
            </a:r>
            <a:r>
              <a:rPr lang="nl-NL" sz="2800" b="1" dirty="0">
                <a:solidFill>
                  <a:schemeClr val="tx2"/>
                </a:solidFill>
              </a:rPr>
              <a:t> </a:t>
            </a:r>
            <a:r>
              <a:rPr lang="nl-NL" sz="2800" b="1" dirty="0" err="1">
                <a:solidFill>
                  <a:schemeClr val="tx2"/>
                </a:solidFill>
              </a:rPr>
              <a:t>social</a:t>
            </a:r>
            <a:r>
              <a:rPr lang="nl-NL" sz="2800" b="1" dirty="0">
                <a:solidFill>
                  <a:schemeClr val="tx2"/>
                </a:solidFill>
              </a:rPr>
              <a:t> </a:t>
            </a:r>
            <a:r>
              <a:rPr lang="nl-NL" sz="2800" b="1" dirty="0" err="1">
                <a:solidFill>
                  <a:schemeClr val="tx2"/>
                </a:solidFill>
              </a:rPr>
              <a:t>participation</a:t>
            </a:r>
            <a:r>
              <a:rPr lang="nl-NL" sz="2800" b="1" dirty="0">
                <a:solidFill>
                  <a:schemeClr val="tx2"/>
                </a:solidFill>
              </a:rPr>
              <a:t> PWD &amp; </a:t>
            </a:r>
            <a:r>
              <a:rPr lang="nl-NL" sz="2800" b="1" dirty="0" err="1">
                <a:solidFill>
                  <a:schemeClr val="tx2"/>
                </a:solidFill>
              </a:rPr>
              <a:t>carers</a:t>
            </a:r>
            <a:r>
              <a:rPr lang="nl-NL" sz="2800" b="1" dirty="0">
                <a:solidFill>
                  <a:schemeClr val="tx2"/>
                </a:solidFill>
              </a:rPr>
              <a:t> &amp; </a:t>
            </a:r>
            <a:r>
              <a:rPr lang="nl-NL" sz="2800" b="1" dirty="0" err="1">
                <a:solidFill>
                  <a:schemeClr val="tx2"/>
                </a:solidFill>
              </a:rPr>
              <a:t>increase</a:t>
            </a:r>
            <a:r>
              <a:rPr lang="nl-NL" sz="2800" b="1" dirty="0">
                <a:solidFill>
                  <a:schemeClr val="tx2"/>
                </a:solidFill>
              </a:rPr>
              <a:t> </a:t>
            </a:r>
            <a:r>
              <a:rPr lang="nl-NL" sz="2800" b="1" dirty="0" err="1">
                <a:solidFill>
                  <a:schemeClr val="tx2"/>
                </a:solidFill>
              </a:rPr>
              <a:t>related</a:t>
            </a:r>
            <a:r>
              <a:rPr lang="nl-NL" sz="2800" b="1" dirty="0">
                <a:solidFill>
                  <a:schemeClr val="tx2"/>
                </a:solidFill>
              </a:rPr>
              <a:t> health benefits.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D7E14EB2-3193-40E9-8F76-26D5EB3AE2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586" y="0"/>
            <a:ext cx="1233913" cy="123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8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78AF9DD-5135-4BE0-BB4A-6490FB395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86" y="6339427"/>
            <a:ext cx="736937" cy="47038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380E01E-5156-435B-8B89-D203B9B4B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022" y="6087835"/>
            <a:ext cx="936852" cy="93685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69CC95D-0E5E-433A-9D10-8B272CB325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86540" y="6319980"/>
            <a:ext cx="715618" cy="47256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17E8937-7EAB-485E-8338-64A01E9F48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200" y="6326485"/>
            <a:ext cx="993636" cy="51983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63A502F-D30C-45C6-9139-295B642A22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162" y="6326485"/>
            <a:ext cx="1768296" cy="46606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7864D7A1-3209-4723-A782-CDB0ABE5757E}"/>
              </a:ext>
            </a:extLst>
          </p:cNvPr>
          <p:cNvSpPr txBox="1"/>
          <p:nvPr/>
        </p:nvSpPr>
        <p:spPr>
          <a:xfrm>
            <a:off x="1208127" y="1504330"/>
            <a:ext cx="1131836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>
                <a:solidFill>
                  <a:schemeClr val="accent1"/>
                </a:solidFill>
              </a:rPr>
              <a:t>Research overall question:</a:t>
            </a:r>
          </a:p>
          <a:p>
            <a:endParaRPr lang="nl-NL" sz="4400" b="1" dirty="0">
              <a:solidFill>
                <a:schemeClr val="accent1"/>
              </a:solidFill>
            </a:endParaRPr>
          </a:p>
          <a:p>
            <a:r>
              <a:rPr lang="nl-NL" sz="3200" b="1" dirty="0" err="1">
                <a:solidFill>
                  <a:schemeClr val="tx2"/>
                </a:solidFill>
              </a:rPr>
              <a:t>What</a:t>
            </a:r>
            <a:r>
              <a:rPr lang="nl-NL" sz="3200" b="1" dirty="0">
                <a:solidFill>
                  <a:schemeClr val="tx2"/>
                </a:solidFill>
              </a:rPr>
              <a:t> kind of DFS </a:t>
            </a:r>
            <a:r>
              <a:rPr lang="nl-NL" sz="3200" b="1" dirty="0" err="1">
                <a:solidFill>
                  <a:schemeClr val="tx2"/>
                </a:solidFill>
              </a:rPr>
              <a:t>initiatives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work</a:t>
            </a:r>
            <a:r>
              <a:rPr lang="nl-NL" sz="3200" b="1" dirty="0">
                <a:solidFill>
                  <a:schemeClr val="tx2"/>
                </a:solidFill>
              </a:rPr>
              <a:t>, </a:t>
            </a:r>
            <a:r>
              <a:rPr lang="nl-NL" sz="3200" b="1" dirty="0" err="1">
                <a:solidFill>
                  <a:schemeClr val="tx2"/>
                </a:solidFill>
              </a:rPr>
              <a:t>for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whom</a:t>
            </a:r>
            <a:r>
              <a:rPr lang="nl-NL" sz="3200" b="1" dirty="0">
                <a:solidFill>
                  <a:schemeClr val="tx2"/>
                </a:solidFill>
              </a:rPr>
              <a:t>, in </a:t>
            </a:r>
            <a:r>
              <a:rPr lang="nl-NL" sz="3200" b="1" dirty="0" err="1">
                <a:solidFill>
                  <a:schemeClr val="tx2"/>
                </a:solidFill>
              </a:rPr>
              <a:t>what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circumstances</a:t>
            </a:r>
            <a:r>
              <a:rPr lang="nl-NL" sz="3200" b="1" dirty="0">
                <a:solidFill>
                  <a:schemeClr val="tx2"/>
                </a:solidFill>
              </a:rPr>
              <a:t>, in </a:t>
            </a:r>
            <a:r>
              <a:rPr lang="nl-NL" sz="3200" b="1" dirty="0" err="1">
                <a:solidFill>
                  <a:schemeClr val="tx2"/>
                </a:solidFill>
              </a:rPr>
              <a:t>what</a:t>
            </a:r>
            <a:r>
              <a:rPr lang="nl-NL" sz="3200" b="1" dirty="0">
                <a:solidFill>
                  <a:schemeClr val="tx2"/>
                </a:solidFill>
              </a:rPr>
              <a:t> respect, </a:t>
            </a:r>
            <a:r>
              <a:rPr lang="nl-NL" sz="3200" b="1" dirty="0" err="1">
                <a:solidFill>
                  <a:schemeClr val="tx2"/>
                </a:solidFill>
              </a:rPr>
              <a:t>to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what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extent</a:t>
            </a:r>
            <a:r>
              <a:rPr lang="nl-NL" sz="3200" b="1" dirty="0">
                <a:solidFill>
                  <a:schemeClr val="tx2"/>
                </a:solidFill>
              </a:rPr>
              <a:t>, </a:t>
            </a:r>
            <a:r>
              <a:rPr lang="nl-NL" sz="3200" b="1" dirty="0" err="1">
                <a:solidFill>
                  <a:schemeClr val="tx2"/>
                </a:solidFill>
              </a:rPr>
              <a:t>why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</a:p>
          <a:p>
            <a:r>
              <a:rPr lang="nl-NL" sz="3200" b="1" dirty="0" err="1">
                <a:solidFill>
                  <a:schemeClr val="tx2"/>
                </a:solidFill>
              </a:rPr>
              <a:t>and</a:t>
            </a:r>
            <a:r>
              <a:rPr lang="nl-NL" sz="3200" b="1" dirty="0">
                <a:solidFill>
                  <a:schemeClr val="tx2"/>
                </a:solidFill>
              </a:rPr>
              <a:t> </a:t>
            </a:r>
            <a:r>
              <a:rPr lang="nl-NL" sz="3200" b="1" dirty="0" err="1">
                <a:solidFill>
                  <a:schemeClr val="tx2"/>
                </a:solidFill>
              </a:rPr>
              <a:t>how</a:t>
            </a:r>
            <a:r>
              <a:rPr lang="nl-NL" sz="3200" b="1" dirty="0">
                <a:solidFill>
                  <a:schemeClr val="tx2"/>
                </a:solidFill>
              </a:rPr>
              <a:t> are these </a:t>
            </a:r>
            <a:r>
              <a:rPr lang="nl-NL" sz="3200" b="1" dirty="0" err="1">
                <a:solidFill>
                  <a:schemeClr val="tx2"/>
                </a:solidFill>
              </a:rPr>
              <a:t>related</a:t>
            </a:r>
            <a:r>
              <a:rPr lang="nl-NL" sz="3200" b="1" dirty="0">
                <a:solidFill>
                  <a:schemeClr val="tx2"/>
                </a:solidFill>
              </a:rPr>
              <a:t> (</a:t>
            </a:r>
            <a:r>
              <a:rPr lang="nl-NL" sz="3200" b="1" dirty="0" err="1">
                <a:solidFill>
                  <a:schemeClr val="tx2"/>
                </a:solidFill>
              </a:rPr>
              <a:t>Pawson</a:t>
            </a:r>
            <a:r>
              <a:rPr lang="nl-NL" sz="3200" b="1" dirty="0">
                <a:solidFill>
                  <a:schemeClr val="tx2"/>
                </a:solidFill>
              </a:rPr>
              <a:t>, et al;  2005)</a:t>
            </a:r>
          </a:p>
          <a:p>
            <a:endParaRPr lang="nl-NL" sz="2800" b="1" dirty="0">
              <a:solidFill>
                <a:schemeClr val="accent1"/>
              </a:solidFill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DE0CE093-37BF-4548-A595-0F27DD773A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12" y="143472"/>
            <a:ext cx="1889008" cy="201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754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78AF9DD-5135-4BE0-BB4A-6490FB395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86" y="6339427"/>
            <a:ext cx="736937" cy="47038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380E01E-5156-435B-8B89-D203B9B4B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022" y="6087835"/>
            <a:ext cx="936852" cy="93685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69CC95D-0E5E-433A-9D10-8B272CB325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86540" y="6319980"/>
            <a:ext cx="715618" cy="47256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17E8937-7EAB-485E-8338-64A01E9F48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200" y="6326485"/>
            <a:ext cx="993636" cy="51983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63A502F-D30C-45C6-9139-295B642A22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162" y="6326485"/>
            <a:ext cx="1768296" cy="466062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EC54834A-9373-4D84-B0AE-AF808773D6F9}"/>
              </a:ext>
            </a:extLst>
          </p:cNvPr>
          <p:cNvSpPr/>
          <p:nvPr/>
        </p:nvSpPr>
        <p:spPr>
          <a:xfrm>
            <a:off x="886227" y="-92765"/>
            <a:ext cx="9213676" cy="99411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solidFill>
                  <a:srgbClr val="0069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</a:t>
            </a:r>
            <a:r>
              <a:rPr kumimoji="0" lang="nl-NL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69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questions</a:t>
            </a: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solidFill>
                  <a:srgbClr val="0069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800" b="1" dirty="0">
              <a:solidFill>
                <a:srgbClr val="006991"/>
              </a:solidFill>
              <a:latin typeface="Calibri"/>
            </a:endParaRPr>
          </a:p>
          <a:p>
            <a:pPr lvl="0"/>
            <a:r>
              <a:rPr lang="nl-NL" sz="2800" b="1" dirty="0" err="1">
                <a:solidFill>
                  <a:srgbClr val="006991"/>
                </a:solidFill>
              </a:rPr>
              <a:t>Workpackage</a:t>
            </a:r>
            <a:r>
              <a:rPr lang="nl-NL" sz="2800" b="1" dirty="0">
                <a:solidFill>
                  <a:srgbClr val="006991"/>
                </a:solidFill>
              </a:rPr>
              <a:t> A (</a:t>
            </a:r>
            <a:r>
              <a:rPr lang="nl-NL" sz="2800" b="1" dirty="0" err="1">
                <a:solidFill>
                  <a:srgbClr val="006991"/>
                </a:solidFill>
              </a:rPr>
              <a:t>academic</a:t>
            </a:r>
            <a:r>
              <a:rPr lang="nl-NL" sz="2800" b="1" dirty="0">
                <a:solidFill>
                  <a:srgbClr val="006991"/>
                </a:solidFill>
              </a:rPr>
              <a:t> &amp; </a:t>
            </a:r>
            <a:r>
              <a:rPr lang="nl-NL" sz="2800" b="1" dirty="0" err="1">
                <a:solidFill>
                  <a:srgbClr val="006991"/>
                </a:solidFill>
              </a:rPr>
              <a:t>grey</a:t>
            </a:r>
            <a:r>
              <a:rPr lang="nl-NL" sz="2800" b="1" dirty="0">
                <a:solidFill>
                  <a:srgbClr val="006991"/>
                </a:solidFill>
              </a:rPr>
              <a:t> </a:t>
            </a:r>
            <a:r>
              <a:rPr lang="nl-NL" sz="2800" b="1" dirty="0" err="1">
                <a:solidFill>
                  <a:srgbClr val="006991"/>
                </a:solidFill>
              </a:rPr>
              <a:t>literature</a:t>
            </a:r>
            <a:r>
              <a:rPr lang="nl-NL" sz="2800" b="1" dirty="0">
                <a:solidFill>
                  <a:srgbClr val="006991"/>
                </a:solidFill>
              </a:rPr>
              <a:t>) &amp; </a:t>
            </a:r>
          </a:p>
          <a:p>
            <a:pPr lvl="0"/>
            <a:r>
              <a:rPr lang="nl-NL" sz="2800" b="1" dirty="0" err="1">
                <a:solidFill>
                  <a:srgbClr val="006991"/>
                </a:solidFill>
              </a:rPr>
              <a:t>Workpackage</a:t>
            </a:r>
            <a:r>
              <a:rPr lang="nl-NL" sz="2800" b="1" dirty="0">
                <a:solidFill>
                  <a:srgbClr val="006991"/>
                </a:solidFill>
              </a:rPr>
              <a:t> B (</a:t>
            </a:r>
            <a:r>
              <a:rPr lang="nl-NL" sz="2800" b="1" dirty="0" err="1">
                <a:solidFill>
                  <a:srgbClr val="006991"/>
                </a:solidFill>
              </a:rPr>
              <a:t>participatory</a:t>
            </a:r>
            <a:r>
              <a:rPr lang="nl-NL" sz="2800" b="1" dirty="0">
                <a:solidFill>
                  <a:srgbClr val="006991"/>
                </a:solidFill>
              </a:rPr>
              <a:t> </a:t>
            </a:r>
            <a:r>
              <a:rPr lang="nl-NL" sz="2800" b="1" dirty="0" err="1">
                <a:solidFill>
                  <a:srgbClr val="006991"/>
                </a:solidFill>
              </a:rPr>
              <a:t>observations</a:t>
            </a:r>
            <a:r>
              <a:rPr lang="nl-NL" sz="2800" b="1" dirty="0">
                <a:solidFill>
                  <a:srgbClr val="006991"/>
                </a:solidFill>
              </a:rPr>
              <a:t> &amp; interviews):</a:t>
            </a:r>
          </a:p>
          <a:p>
            <a:pPr lvl="0"/>
            <a:r>
              <a:rPr lang="nl-NL" sz="2400" b="1" dirty="0">
                <a:solidFill>
                  <a:srgbClr val="00AFDC"/>
                </a:solidFill>
              </a:rPr>
              <a:t>1a. </a:t>
            </a:r>
            <a:r>
              <a:rPr lang="nl-NL" sz="2400" b="1" dirty="0" err="1">
                <a:solidFill>
                  <a:srgbClr val="00AFDC"/>
                </a:solidFill>
              </a:rPr>
              <a:t>Which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initiatives</a:t>
            </a:r>
            <a:r>
              <a:rPr lang="nl-NL" sz="2400" b="1" dirty="0">
                <a:solidFill>
                  <a:srgbClr val="00AFDC"/>
                </a:solidFill>
              </a:rPr>
              <a:t> are/</a:t>
            </a:r>
            <a:r>
              <a:rPr lang="nl-NL" sz="2400" b="1" dirty="0" err="1">
                <a:solidFill>
                  <a:srgbClr val="00AFDC"/>
                </a:solidFill>
              </a:rPr>
              <a:t>were</a:t>
            </a:r>
            <a:r>
              <a:rPr lang="nl-NL" sz="2400" b="1" dirty="0">
                <a:solidFill>
                  <a:srgbClr val="00AFDC"/>
                </a:solidFill>
              </a:rPr>
              <a:t> running in </a:t>
            </a:r>
            <a:r>
              <a:rPr lang="nl-NL" sz="2400" b="1" dirty="0" err="1">
                <a:solidFill>
                  <a:srgbClr val="00AFDC"/>
                </a:solidFill>
              </a:rPr>
              <a:t>practice</a:t>
            </a:r>
            <a:r>
              <a:rPr lang="nl-NL" sz="2400" b="1" dirty="0">
                <a:solidFill>
                  <a:srgbClr val="00AFDC"/>
                </a:solidFill>
              </a:rPr>
              <a:t>?</a:t>
            </a:r>
          </a:p>
          <a:p>
            <a:pPr lvl="0"/>
            <a:r>
              <a:rPr lang="nl-NL" sz="2400" b="1" dirty="0">
                <a:solidFill>
                  <a:srgbClr val="00AFDC"/>
                </a:solidFill>
              </a:rPr>
              <a:t>1b. How are/</a:t>
            </a:r>
            <a:r>
              <a:rPr lang="nl-NL" sz="2400" b="1" dirty="0" err="1">
                <a:solidFill>
                  <a:srgbClr val="00AFDC"/>
                </a:solidFill>
              </a:rPr>
              <a:t>were</a:t>
            </a:r>
            <a:r>
              <a:rPr lang="nl-NL" sz="2400" b="1" dirty="0">
                <a:solidFill>
                  <a:srgbClr val="00AFDC"/>
                </a:solidFill>
              </a:rPr>
              <a:t> these </a:t>
            </a:r>
            <a:r>
              <a:rPr lang="nl-NL" sz="2400" b="1" dirty="0" err="1">
                <a:solidFill>
                  <a:srgbClr val="00AFDC"/>
                </a:solidFill>
              </a:rPr>
              <a:t>initiatives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experienced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by</a:t>
            </a:r>
            <a:r>
              <a:rPr lang="nl-NL" sz="2400" b="1" dirty="0">
                <a:solidFill>
                  <a:srgbClr val="00AFDC"/>
                </a:solidFill>
              </a:rPr>
              <a:t> PWD &amp; </a:t>
            </a:r>
            <a:r>
              <a:rPr lang="nl-NL" sz="2400" b="1" dirty="0" err="1">
                <a:solidFill>
                  <a:srgbClr val="00AFDC"/>
                </a:solidFill>
              </a:rPr>
              <a:t>carers</a:t>
            </a:r>
            <a:r>
              <a:rPr lang="nl-NL" sz="2400" b="1" dirty="0">
                <a:solidFill>
                  <a:srgbClr val="00AFDC"/>
                </a:solidFill>
              </a:rPr>
              <a:t>?</a:t>
            </a:r>
          </a:p>
          <a:p>
            <a:pPr lvl="0"/>
            <a:r>
              <a:rPr lang="nl-NL" sz="2400" b="1" dirty="0">
                <a:solidFill>
                  <a:srgbClr val="00AFDC"/>
                </a:solidFill>
              </a:rPr>
              <a:t>2a. </a:t>
            </a:r>
            <a:r>
              <a:rPr lang="nl-NL" sz="2400" b="1" dirty="0" err="1">
                <a:solidFill>
                  <a:srgbClr val="00AFDC"/>
                </a:solidFill>
              </a:rPr>
              <a:t>What</a:t>
            </a:r>
            <a:r>
              <a:rPr lang="nl-NL" sz="2400" b="1" dirty="0">
                <a:solidFill>
                  <a:srgbClr val="00AFDC"/>
                </a:solidFill>
              </a:rPr>
              <a:t> are </a:t>
            </a:r>
            <a:r>
              <a:rPr lang="nl-NL" sz="2400" b="1" dirty="0" err="1">
                <a:solidFill>
                  <a:srgbClr val="00AFDC"/>
                </a:solidFill>
              </a:rPr>
              <a:t>good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initiatives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according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to</a:t>
            </a:r>
            <a:r>
              <a:rPr lang="nl-NL" sz="2400" b="1" dirty="0">
                <a:solidFill>
                  <a:srgbClr val="00AFDC"/>
                </a:solidFill>
              </a:rPr>
              <a:t> PWD, </a:t>
            </a:r>
            <a:r>
              <a:rPr lang="nl-NL" sz="2400" b="1" dirty="0" err="1">
                <a:solidFill>
                  <a:srgbClr val="00AFDC"/>
                </a:solidFill>
              </a:rPr>
              <a:t>carers</a:t>
            </a:r>
            <a:r>
              <a:rPr lang="nl-NL" sz="2400" b="1" dirty="0">
                <a:solidFill>
                  <a:srgbClr val="00AFDC"/>
                </a:solidFill>
              </a:rPr>
              <a:t>, (non-)health &amp; </a:t>
            </a:r>
          </a:p>
          <a:p>
            <a:pPr lvl="0"/>
            <a:r>
              <a:rPr lang="nl-NL" sz="2400" b="1" dirty="0">
                <a:solidFill>
                  <a:srgbClr val="00AFDC"/>
                </a:solidFill>
              </a:rPr>
              <a:t>       welfare stakeholders?</a:t>
            </a:r>
          </a:p>
          <a:p>
            <a:pPr lvl="0"/>
            <a:r>
              <a:rPr lang="nl-NL" sz="2400" b="1" dirty="0">
                <a:solidFill>
                  <a:srgbClr val="00AFDC"/>
                </a:solidFill>
              </a:rPr>
              <a:t>2b. </a:t>
            </a:r>
            <a:r>
              <a:rPr lang="nl-NL" sz="2400" b="1" dirty="0" err="1">
                <a:solidFill>
                  <a:srgbClr val="00AFDC"/>
                </a:solidFill>
              </a:rPr>
              <a:t>What</a:t>
            </a:r>
            <a:r>
              <a:rPr lang="nl-NL" sz="2400" b="1" dirty="0">
                <a:solidFill>
                  <a:srgbClr val="00AFDC"/>
                </a:solidFill>
              </a:rPr>
              <a:t> are </a:t>
            </a:r>
            <a:r>
              <a:rPr lang="nl-NL" sz="2400" b="1" dirty="0" err="1">
                <a:solidFill>
                  <a:srgbClr val="00AFDC"/>
                </a:solidFill>
              </a:rPr>
              <a:t>according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to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them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influencing</a:t>
            </a:r>
            <a:r>
              <a:rPr lang="nl-NL" sz="2400" b="1" dirty="0">
                <a:solidFill>
                  <a:srgbClr val="00AFDC"/>
                </a:solidFill>
              </a:rPr>
              <a:t> factors?</a:t>
            </a:r>
          </a:p>
          <a:p>
            <a:pPr lvl="0"/>
            <a:r>
              <a:rPr lang="nl-NL" sz="2400" b="1" dirty="0">
                <a:solidFill>
                  <a:srgbClr val="00AFDC"/>
                </a:solidFill>
              </a:rPr>
              <a:t>3.   </a:t>
            </a:r>
            <a:r>
              <a:rPr lang="nl-NL" sz="2400" b="1" dirty="0" err="1">
                <a:solidFill>
                  <a:srgbClr val="00AFDC"/>
                </a:solidFill>
              </a:rPr>
              <a:t>What</a:t>
            </a:r>
            <a:r>
              <a:rPr lang="nl-NL" sz="2400" b="1" dirty="0">
                <a:solidFill>
                  <a:srgbClr val="00AFDC"/>
                </a:solidFill>
              </a:rPr>
              <a:t> are </a:t>
            </a:r>
            <a:r>
              <a:rPr lang="nl-NL" sz="2400" b="1" dirty="0" err="1">
                <a:solidFill>
                  <a:srgbClr val="00AFDC"/>
                </a:solidFill>
              </a:rPr>
              <a:t>components</a:t>
            </a:r>
            <a:r>
              <a:rPr lang="nl-NL" sz="2400" b="1" dirty="0">
                <a:solidFill>
                  <a:srgbClr val="00AFDC"/>
                </a:solidFill>
              </a:rPr>
              <a:t> &amp; </a:t>
            </a:r>
            <a:r>
              <a:rPr lang="nl-NL" sz="2400" b="1" dirty="0" err="1">
                <a:solidFill>
                  <a:srgbClr val="00AFDC"/>
                </a:solidFill>
              </a:rPr>
              <a:t>underlying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mechanisms</a:t>
            </a:r>
            <a:r>
              <a:rPr lang="nl-NL" sz="2400" b="1" dirty="0">
                <a:solidFill>
                  <a:srgbClr val="00AFDC"/>
                </a:solidFill>
              </a:rPr>
              <a:t>?</a:t>
            </a:r>
          </a:p>
          <a:p>
            <a:pPr lvl="0"/>
            <a:endParaRPr lang="nl-NL" sz="2800" b="1" dirty="0">
              <a:solidFill>
                <a:schemeClr val="accent1"/>
              </a:solidFill>
            </a:endParaRPr>
          </a:p>
          <a:p>
            <a:pPr lvl="0"/>
            <a:r>
              <a:rPr lang="nl-NL" sz="2800" b="1" dirty="0" err="1">
                <a:solidFill>
                  <a:schemeClr val="accent1"/>
                </a:solidFill>
              </a:rPr>
              <a:t>Workpackage</a:t>
            </a:r>
            <a:r>
              <a:rPr lang="nl-NL" sz="2800" b="1" dirty="0">
                <a:solidFill>
                  <a:schemeClr val="accent1"/>
                </a:solidFill>
              </a:rPr>
              <a:t> B:</a:t>
            </a:r>
          </a:p>
          <a:p>
            <a:pPr lvl="0"/>
            <a:r>
              <a:rPr lang="nl-NL" sz="2400" b="1" dirty="0">
                <a:solidFill>
                  <a:srgbClr val="00AFDC"/>
                </a:solidFill>
              </a:rPr>
              <a:t>4a. How does a </a:t>
            </a:r>
            <a:r>
              <a:rPr lang="nl-NL" sz="2400" b="1" dirty="0" err="1">
                <a:solidFill>
                  <a:srgbClr val="00AFDC"/>
                </a:solidFill>
              </a:rPr>
              <a:t>framework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for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developing</a:t>
            </a:r>
            <a:r>
              <a:rPr lang="nl-NL" sz="2400" b="1" dirty="0">
                <a:solidFill>
                  <a:srgbClr val="00AFDC"/>
                </a:solidFill>
              </a:rPr>
              <a:t> </a:t>
            </a:r>
            <a:r>
              <a:rPr lang="nl-NL" sz="2400" b="1" dirty="0" err="1">
                <a:solidFill>
                  <a:srgbClr val="00AFDC"/>
                </a:solidFill>
              </a:rPr>
              <a:t>good</a:t>
            </a:r>
            <a:r>
              <a:rPr lang="nl-NL" sz="2400" b="1" dirty="0">
                <a:solidFill>
                  <a:srgbClr val="00AFDC"/>
                </a:solidFill>
              </a:rPr>
              <a:t> DFS, </a:t>
            </a:r>
          </a:p>
          <a:p>
            <a:pPr lvl="0"/>
            <a:r>
              <a:rPr lang="nl-NL" sz="2400" b="1" dirty="0" err="1">
                <a:solidFill>
                  <a:srgbClr val="00AFDC"/>
                </a:solidFill>
              </a:rPr>
              <a:t>based</a:t>
            </a:r>
            <a:r>
              <a:rPr lang="nl-NL" sz="2400" b="1" dirty="0">
                <a:solidFill>
                  <a:srgbClr val="00AFDC"/>
                </a:solidFill>
              </a:rPr>
              <a:t> on these </a:t>
            </a:r>
            <a:r>
              <a:rPr lang="nl-NL" sz="2400" b="1" dirty="0" err="1">
                <a:solidFill>
                  <a:srgbClr val="00AFDC"/>
                </a:solidFill>
              </a:rPr>
              <a:t>components</a:t>
            </a:r>
            <a:r>
              <a:rPr lang="nl-NL" sz="2400" b="1" dirty="0">
                <a:solidFill>
                  <a:srgbClr val="00AFDC"/>
                </a:solidFill>
              </a:rPr>
              <a:t>, factors &amp; </a:t>
            </a:r>
            <a:r>
              <a:rPr lang="nl-NL" sz="2400" b="1" dirty="0" err="1">
                <a:solidFill>
                  <a:srgbClr val="00AFDC"/>
                </a:solidFill>
              </a:rPr>
              <a:t>mechanisms</a:t>
            </a:r>
            <a:r>
              <a:rPr lang="nl-NL" sz="2400" b="1" dirty="0">
                <a:solidFill>
                  <a:srgbClr val="00AFDC"/>
                </a:solidFill>
              </a:rPr>
              <a:t>, look like?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4400" b="1" dirty="0">
              <a:solidFill>
                <a:srgbClr val="00699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rgbClr val="0069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4400" b="1" dirty="0">
              <a:solidFill>
                <a:srgbClr val="00699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rgbClr val="0069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4400" b="1" dirty="0">
              <a:solidFill>
                <a:srgbClr val="00699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rgbClr val="0069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FA61E2EC-0D6A-4EBD-9682-345F99EB45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03" y="255026"/>
            <a:ext cx="1889008" cy="201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21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78AF9DD-5135-4BE0-BB4A-6490FB395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86" y="6339427"/>
            <a:ext cx="736937" cy="47038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380E01E-5156-435B-8B89-D203B9B4B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022" y="6087835"/>
            <a:ext cx="936852" cy="93685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69CC95D-0E5E-433A-9D10-8B272CB325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86540" y="6319980"/>
            <a:ext cx="715618" cy="47256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17E8937-7EAB-485E-8338-64A01E9F48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200" y="6326485"/>
            <a:ext cx="993636" cy="51983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63A502F-D30C-45C6-9139-295B642A22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162" y="6326485"/>
            <a:ext cx="1768296" cy="466062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B91D7B4B-58BC-4790-A770-9BD80157EAC6}"/>
              </a:ext>
            </a:extLst>
          </p:cNvPr>
          <p:cNvSpPr/>
          <p:nvPr/>
        </p:nvSpPr>
        <p:spPr>
          <a:xfrm>
            <a:off x="771309" y="1669512"/>
            <a:ext cx="10453281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2800" b="1" dirty="0" err="1">
                <a:solidFill>
                  <a:srgbClr val="006991"/>
                </a:solidFill>
              </a:rPr>
              <a:t>Workpackage</a:t>
            </a:r>
            <a:r>
              <a:rPr lang="nl-NL" sz="2800" b="1" dirty="0">
                <a:solidFill>
                  <a:srgbClr val="006991"/>
                </a:solidFill>
              </a:rPr>
              <a:t> C:</a:t>
            </a:r>
          </a:p>
          <a:p>
            <a:pPr lvl="0"/>
            <a:endParaRPr lang="nl-NL" sz="2800" b="1" dirty="0">
              <a:solidFill>
                <a:srgbClr val="006991"/>
              </a:solidFill>
            </a:endParaRPr>
          </a:p>
          <a:p>
            <a:pPr lvl="0"/>
            <a:r>
              <a:rPr lang="nl-NL" sz="2400" b="1" dirty="0">
                <a:solidFill>
                  <a:schemeClr val="tx2"/>
                </a:solidFill>
              </a:rPr>
              <a:t>4b. </a:t>
            </a:r>
            <a:r>
              <a:rPr lang="nl-NL" sz="2400" b="1" dirty="0" err="1">
                <a:solidFill>
                  <a:schemeClr val="tx2"/>
                </a:solidFill>
              </a:rPr>
              <a:t>What</a:t>
            </a:r>
            <a:r>
              <a:rPr lang="nl-NL" sz="2400" b="1" dirty="0">
                <a:solidFill>
                  <a:schemeClr val="tx2"/>
                </a:solidFill>
              </a:rPr>
              <a:t> are </a:t>
            </a:r>
            <a:r>
              <a:rPr lang="nl-NL" sz="2400" b="1" dirty="0" err="1">
                <a:solidFill>
                  <a:schemeClr val="tx2"/>
                </a:solidFill>
              </a:rPr>
              <a:t>positive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outcomes</a:t>
            </a:r>
            <a:r>
              <a:rPr lang="nl-NL" sz="2400" b="1" dirty="0">
                <a:solidFill>
                  <a:schemeClr val="tx2"/>
                </a:solidFill>
              </a:rPr>
              <a:t>?</a:t>
            </a:r>
          </a:p>
          <a:p>
            <a:pPr marL="457200" lvl="0" indent="-457200">
              <a:buAutoNum type="arabicPeriod" startAt="5"/>
            </a:pPr>
            <a:r>
              <a:rPr lang="nl-NL" sz="2400" b="1" dirty="0" err="1">
                <a:solidFill>
                  <a:schemeClr val="tx2"/>
                </a:solidFill>
              </a:rPr>
              <a:t>What</a:t>
            </a:r>
            <a:r>
              <a:rPr lang="nl-NL" sz="2400" b="1" dirty="0">
                <a:solidFill>
                  <a:schemeClr val="tx2"/>
                </a:solidFill>
              </a:rPr>
              <a:t> is </a:t>
            </a:r>
            <a:r>
              <a:rPr lang="nl-NL" sz="2400" b="1" dirty="0" err="1">
                <a:solidFill>
                  <a:schemeClr val="tx2"/>
                </a:solidFill>
              </a:rPr>
              <a:t>this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frameworks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feasibility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when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testing</a:t>
            </a:r>
            <a:r>
              <a:rPr lang="nl-NL" sz="2400" b="1" dirty="0">
                <a:solidFill>
                  <a:schemeClr val="tx2"/>
                </a:solidFill>
              </a:rPr>
              <a:t> in 5 different </a:t>
            </a:r>
            <a:r>
              <a:rPr lang="nl-NL" sz="2400" b="1" dirty="0" err="1">
                <a:solidFill>
                  <a:schemeClr val="tx2"/>
                </a:solidFill>
              </a:rPr>
              <a:t>societies</a:t>
            </a:r>
            <a:r>
              <a:rPr lang="nl-NL" sz="2400" b="1" dirty="0">
                <a:solidFill>
                  <a:schemeClr val="tx2"/>
                </a:solidFill>
              </a:rPr>
              <a:t> in a</a:t>
            </a:r>
          </a:p>
          <a:p>
            <a:pPr lvl="0"/>
            <a:r>
              <a:rPr lang="nl-NL" sz="2400" b="1" dirty="0">
                <a:solidFill>
                  <a:schemeClr val="tx2"/>
                </a:solidFill>
              </a:rPr>
              <a:t>       </a:t>
            </a:r>
            <a:r>
              <a:rPr lang="nl-NL" sz="2400" b="1" dirty="0" err="1">
                <a:solidFill>
                  <a:schemeClr val="tx2"/>
                </a:solidFill>
              </a:rPr>
              <a:t>tailor-made</a:t>
            </a:r>
            <a:r>
              <a:rPr lang="nl-NL" sz="2400" b="1" dirty="0">
                <a:solidFill>
                  <a:schemeClr val="tx2"/>
                </a:solidFill>
              </a:rPr>
              <a:t> way?  </a:t>
            </a:r>
          </a:p>
          <a:p>
            <a:pPr lvl="0"/>
            <a:r>
              <a:rPr lang="nl-NL" sz="2400" b="1" dirty="0">
                <a:solidFill>
                  <a:schemeClr val="tx2"/>
                </a:solidFill>
              </a:rPr>
              <a:t>6.   </a:t>
            </a:r>
            <a:r>
              <a:rPr lang="nl-NL" sz="2400" b="1" dirty="0" err="1">
                <a:solidFill>
                  <a:schemeClr val="tx2"/>
                </a:solidFill>
              </a:rPr>
              <a:t>What</a:t>
            </a:r>
            <a:r>
              <a:rPr lang="nl-NL" sz="2400" b="1" dirty="0">
                <a:solidFill>
                  <a:schemeClr val="tx2"/>
                </a:solidFill>
              </a:rPr>
              <a:t> are </a:t>
            </a:r>
            <a:r>
              <a:rPr lang="nl-NL" sz="2400" b="1" dirty="0" err="1">
                <a:solidFill>
                  <a:schemeClr val="tx2"/>
                </a:solidFill>
              </a:rPr>
              <a:t>recommendations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for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creating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future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sustainable</a:t>
            </a:r>
            <a:r>
              <a:rPr lang="nl-NL" sz="2400" b="1" dirty="0">
                <a:solidFill>
                  <a:schemeClr val="tx2"/>
                </a:solidFill>
              </a:rPr>
              <a:t> DFS?</a:t>
            </a:r>
          </a:p>
          <a:p>
            <a:pPr lvl="0"/>
            <a:r>
              <a:rPr lang="nl-NL" sz="2400" b="1" dirty="0">
                <a:solidFill>
                  <a:schemeClr val="tx2"/>
                </a:solidFill>
              </a:rPr>
              <a:t>7a. How </a:t>
            </a:r>
            <a:r>
              <a:rPr lang="nl-NL" sz="2400" b="1" dirty="0" err="1">
                <a:solidFill>
                  <a:schemeClr val="tx2"/>
                </a:solidFill>
              </a:rPr>
              <a:t>should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an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intervention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advice</a:t>
            </a:r>
            <a:r>
              <a:rPr lang="nl-NL" sz="2400" b="1" dirty="0">
                <a:solidFill>
                  <a:schemeClr val="tx2"/>
                </a:solidFill>
              </a:rPr>
              <a:t> manual </a:t>
            </a:r>
            <a:r>
              <a:rPr lang="nl-NL" sz="2400" b="1" dirty="0" err="1">
                <a:solidFill>
                  <a:schemeClr val="tx2"/>
                </a:solidFill>
              </a:rPr>
              <a:t>based</a:t>
            </a:r>
            <a:r>
              <a:rPr lang="nl-NL" sz="2400" b="1" dirty="0">
                <a:solidFill>
                  <a:schemeClr val="tx2"/>
                </a:solidFill>
              </a:rPr>
              <a:t> on </a:t>
            </a:r>
            <a:r>
              <a:rPr lang="nl-NL" sz="2400" b="1" dirty="0" err="1">
                <a:solidFill>
                  <a:schemeClr val="tx2"/>
                </a:solidFill>
              </a:rPr>
              <a:t>the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framework</a:t>
            </a:r>
            <a:r>
              <a:rPr lang="nl-NL" sz="2400" b="1" dirty="0">
                <a:solidFill>
                  <a:schemeClr val="tx2"/>
                </a:solidFill>
              </a:rPr>
              <a:t>, expert </a:t>
            </a:r>
          </a:p>
          <a:p>
            <a:pPr lvl="0"/>
            <a:r>
              <a:rPr lang="nl-NL" sz="2400" b="1" dirty="0">
                <a:solidFill>
                  <a:schemeClr val="tx2"/>
                </a:solidFill>
              </a:rPr>
              <a:t>      </a:t>
            </a:r>
            <a:r>
              <a:rPr lang="nl-NL" sz="2400" b="1" dirty="0" err="1">
                <a:solidFill>
                  <a:schemeClr val="tx2"/>
                </a:solidFill>
              </a:rPr>
              <a:t>advice</a:t>
            </a:r>
            <a:r>
              <a:rPr lang="nl-NL" sz="2400" b="1" dirty="0">
                <a:solidFill>
                  <a:schemeClr val="tx2"/>
                </a:solidFill>
              </a:rPr>
              <a:t>, </a:t>
            </a:r>
            <a:r>
              <a:rPr lang="nl-NL" sz="2400" b="1" dirty="0" err="1">
                <a:solidFill>
                  <a:schemeClr val="tx2"/>
                </a:solidFill>
              </a:rPr>
              <a:t>and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recommendations</a:t>
            </a:r>
            <a:r>
              <a:rPr lang="nl-NL" sz="2400" b="1" dirty="0">
                <a:solidFill>
                  <a:schemeClr val="tx2"/>
                </a:solidFill>
              </a:rPr>
              <a:t> of stakeholders look like?</a:t>
            </a:r>
          </a:p>
          <a:p>
            <a:pPr lvl="0"/>
            <a:r>
              <a:rPr lang="nl-NL" sz="2400" b="1" dirty="0">
                <a:solidFill>
                  <a:schemeClr val="tx2"/>
                </a:solidFill>
              </a:rPr>
              <a:t>7b. </a:t>
            </a:r>
            <a:r>
              <a:rPr lang="nl-NL" sz="2400" b="1" dirty="0" err="1">
                <a:solidFill>
                  <a:schemeClr val="tx2"/>
                </a:solidFill>
              </a:rPr>
              <a:t>What</a:t>
            </a:r>
            <a:r>
              <a:rPr lang="nl-NL" sz="2400" b="1" dirty="0">
                <a:solidFill>
                  <a:schemeClr val="tx2"/>
                </a:solidFill>
              </a:rPr>
              <a:t> information is </a:t>
            </a:r>
            <a:r>
              <a:rPr lang="nl-NL" sz="2400" b="1" dirty="0" err="1">
                <a:solidFill>
                  <a:schemeClr val="tx2"/>
                </a:solidFill>
              </a:rPr>
              <a:t>needed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for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nationwide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dissemination</a:t>
            </a:r>
            <a:r>
              <a:rPr lang="nl-NL" sz="2400" b="1" dirty="0">
                <a:solidFill>
                  <a:schemeClr val="tx2"/>
                </a:solidFill>
              </a:rPr>
              <a:t> of </a:t>
            </a:r>
            <a:r>
              <a:rPr lang="nl-NL" sz="2400" b="1" dirty="0" err="1">
                <a:solidFill>
                  <a:schemeClr val="tx2"/>
                </a:solidFill>
              </a:rPr>
              <a:t>this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</a:p>
          <a:p>
            <a:pPr lvl="0"/>
            <a:r>
              <a:rPr lang="nl-NL" sz="2400" b="1" dirty="0">
                <a:solidFill>
                  <a:schemeClr val="tx2"/>
                </a:solidFill>
              </a:rPr>
              <a:t>       </a:t>
            </a:r>
            <a:r>
              <a:rPr lang="nl-NL" sz="2400" b="1" dirty="0" err="1">
                <a:solidFill>
                  <a:schemeClr val="tx2"/>
                </a:solidFill>
              </a:rPr>
              <a:t>framework</a:t>
            </a:r>
            <a:r>
              <a:rPr lang="nl-NL" sz="2400" b="1" dirty="0">
                <a:solidFill>
                  <a:schemeClr val="tx2"/>
                </a:solidFill>
              </a:rPr>
              <a:t> </a:t>
            </a:r>
            <a:r>
              <a:rPr lang="nl-NL" sz="2400" b="1" dirty="0" err="1">
                <a:solidFill>
                  <a:schemeClr val="tx2"/>
                </a:solidFill>
              </a:rPr>
              <a:t>with</a:t>
            </a:r>
            <a:r>
              <a:rPr lang="nl-NL" sz="2400" b="1" dirty="0">
                <a:solidFill>
                  <a:schemeClr val="tx2"/>
                </a:solidFill>
              </a:rPr>
              <a:t> manual </a:t>
            </a:r>
            <a:r>
              <a:rPr lang="nl-NL" sz="2400" b="1" dirty="0" err="1">
                <a:solidFill>
                  <a:schemeClr val="tx2"/>
                </a:solidFill>
              </a:rPr>
              <a:t>to</a:t>
            </a:r>
            <a:r>
              <a:rPr lang="nl-NL" sz="2400" b="1" dirty="0">
                <a:solidFill>
                  <a:schemeClr val="tx2"/>
                </a:solidFill>
              </a:rPr>
              <a:t> policy makers?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C54834A-9373-4D84-B0AE-AF808773D6F9}"/>
              </a:ext>
            </a:extLst>
          </p:cNvPr>
          <p:cNvSpPr/>
          <p:nvPr/>
        </p:nvSpPr>
        <p:spPr>
          <a:xfrm>
            <a:off x="2305618" y="0"/>
            <a:ext cx="49790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4400" b="1" dirty="0">
                <a:solidFill>
                  <a:srgbClr val="006991"/>
                </a:solidFill>
              </a:rPr>
              <a:t>Research </a:t>
            </a:r>
            <a:r>
              <a:rPr lang="nl-NL" sz="4400" b="1" dirty="0" err="1">
                <a:solidFill>
                  <a:srgbClr val="006991"/>
                </a:solidFill>
              </a:rPr>
              <a:t>questions</a:t>
            </a:r>
            <a:r>
              <a:rPr lang="nl-NL" sz="4400" b="1" dirty="0">
                <a:solidFill>
                  <a:srgbClr val="006991"/>
                </a:solidFill>
              </a:rPr>
              <a:t>: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6A9A53E-891B-40A3-ADC6-2B90969F43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382" y="209584"/>
            <a:ext cx="1889008" cy="201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829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78AF9DD-5135-4BE0-BB4A-6490FB395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86" y="6339427"/>
            <a:ext cx="736937" cy="47038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380E01E-5156-435B-8B89-D203B9B4B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022" y="6087835"/>
            <a:ext cx="936852" cy="93685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69CC95D-0E5E-433A-9D10-8B272CB325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86540" y="6319980"/>
            <a:ext cx="715618" cy="47256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17E8937-7EAB-485E-8338-64A01E9F48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200" y="6326485"/>
            <a:ext cx="993636" cy="51983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63A502F-D30C-45C6-9139-295B642A22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162" y="6326485"/>
            <a:ext cx="1768296" cy="466062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EC54834A-9373-4D84-B0AE-AF808773D6F9}"/>
              </a:ext>
            </a:extLst>
          </p:cNvPr>
          <p:cNvSpPr/>
          <p:nvPr/>
        </p:nvSpPr>
        <p:spPr>
          <a:xfrm>
            <a:off x="758618" y="717991"/>
            <a:ext cx="1106832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nl-NL" sz="4400" b="1" dirty="0">
                <a:solidFill>
                  <a:srgbClr val="006991"/>
                </a:solidFill>
              </a:rPr>
              <a:t>Time frame </a:t>
            </a:r>
            <a:r>
              <a:rPr lang="nl-NL" sz="4400" b="1" dirty="0" err="1">
                <a:solidFill>
                  <a:srgbClr val="006991"/>
                </a:solidFill>
              </a:rPr>
              <a:t>workackages</a:t>
            </a:r>
            <a:r>
              <a:rPr lang="nl-NL" sz="4400" b="1" dirty="0">
                <a:solidFill>
                  <a:srgbClr val="006991"/>
                </a:solidFill>
              </a:rPr>
              <a:t> </a:t>
            </a:r>
            <a:r>
              <a:rPr lang="nl-NL" sz="4400" b="1" dirty="0">
                <a:solidFill>
                  <a:schemeClr val="tx2"/>
                </a:solidFill>
              </a:rPr>
              <a:t>(WP) </a:t>
            </a:r>
            <a:r>
              <a:rPr lang="nl-NL" sz="4400" b="1" dirty="0">
                <a:solidFill>
                  <a:schemeClr val="accent1"/>
                </a:solidFill>
              </a:rPr>
              <a:t>in </a:t>
            </a:r>
            <a:r>
              <a:rPr lang="nl-NL" sz="4400" b="1" dirty="0" err="1">
                <a:solidFill>
                  <a:schemeClr val="accent1"/>
                </a:solidFill>
              </a:rPr>
              <a:t>months</a:t>
            </a:r>
            <a:r>
              <a:rPr lang="nl-NL" sz="4400" b="1" dirty="0">
                <a:solidFill>
                  <a:schemeClr val="tx2"/>
                </a:solidFill>
              </a:rPr>
              <a:t>:</a:t>
            </a:r>
          </a:p>
          <a:p>
            <a:pPr lvl="0"/>
            <a:endParaRPr lang="nl-NL" sz="4400" b="1" dirty="0">
              <a:solidFill>
                <a:srgbClr val="006991"/>
              </a:solidFill>
            </a:endParaRPr>
          </a:p>
          <a:p>
            <a:pPr lvl="0"/>
            <a:endParaRPr lang="nl-NL" sz="4400" b="1" dirty="0">
              <a:solidFill>
                <a:srgbClr val="006991"/>
              </a:solidFill>
            </a:endParaRPr>
          </a:p>
          <a:p>
            <a:pPr lvl="0"/>
            <a:endParaRPr lang="nl-NL" sz="3200" b="1" dirty="0">
              <a:solidFill>
                <a:srgbClr val="006991"/>
              </a:solidFill>
            </a:endParaRPr>
          </a:p>
          <a:p>
            <a:pPr lvl="0"/>
            <a:r>
              <a:rPr lang="nl-NL" sz="3200" b="1" dirty="0">
                <a:solidFill>
                  <a:srgbClr val="006991"/>
                </a:solidFill>
              </a:rPr>
              <a:t>0	  6				24						    48</a:t>
            </a:r>
          </a:p>
          <a:p>
            <a:pPr lvl="0"/>
            <a:r>
              <a:rPr lang="nl-NL" sz="3200" b="1" dirty="0">
                <a:solidFill>
                  <a:schemeClr val="tx2"/>
                </a:solidFill>
              </a:rPr>
              <a:t>   WPA	        WPB				           WPC</a:t>
            </a:r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F2FB64CC-26F6-4A02-94DB-074D36DE2FF1}"/>
              </a:ext>
            </a:extLst>
          </p:cNvPr>
          <p:cNvCxnSpPr>
            <a:cxnSpLocks/>
          </p:cNvCxnSpPr>
          <p:nvPr/>
        </p:nvCxnSpPr>
        <p:spPr>
          <a:xfrm>
            <a:off x="953199" y="2911659"/>
            <a:ext cx="10679162" cy="32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3A89AB05-89C3-40C5-9B51-E939196204F3}"/>
              </a:ext>
            </a:extLst>
          </p:cNvPr>
          <p:cNvCxnSpPr>
            <a:cxnSpLocks/>
          </p:cNvCxnSpPr>
          <p:nvPr/>
        </p:nvCxnSpPr>
        <p:spPr>
          <a:xfrm>
            <a:off x="2091232" y="2684205"/>
            <a:ext cx="0" cy="5198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24D8BCA2-092C-408C-AAA5-58D942F98754}"/>
              </a:ext>
            </a:extLst>
          </p:cNvPr>
          <p:cNvCxnSpPr>
            <a:cxnSpLocks/>
          </p:cNvCxnSpPr>
          <p:nvPr/>
        </p:nvCxnSpPr>
        <p:spPr>
          <a:xfrm>
            <a:off x="5650386" y="2766219"/>
            <a:ext cx="0" cy="5198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F1BBEE4F-7B14-4C3A-9975-FE977C60BE04}"/>
              </a:ext>
            </a:extLst>
          </p:cNvPr>
          <p:cNvCxnSpPr>
            <a:cxnSpLocks/>
          </p:cNvCxnSpPr>
          <p:nvPr/>
        </p:nvCxnSpPr>
        <p:spPr>
          <a:xfrm>
            <a:off x="11623183" y="2684205"/>
            <a:ext cx="0" cy="5198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38BE443F-9E02-4368-835A-DDD8082EFAD8}"/>
              </a:ext>
            </a:extLst>
          </p:cNvPr>
          <p:cNvCxnSpPr>
            <a:cxnSpLocks/>
          </p:cNvCxnSpPr>
          <p:nvPr/>
        </p:nvCxnSpPr>
        <p:spPr>
          <a:xfrm>
            <a:off x="953199" y="2651742"/>
            <a:ext cx="0" cy="5198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8813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Radboudumc">
      <a:dk1>
        <a:srgbClr val="000000"/>
      </a:dk1>
      <a:lt1>
        <a:sysClr val="window" lastClr="FFFFFF"/>
      </a:lt1>
      <a:dk2>
        <a:srgbClr val="00AFDC"/>
      </a:dk2>
      <a:lt2>
        <a:srgbClr val="FFFFFF"/>
      </a:lt2>
      <a:accent1>
        <a:srgbClr val="006991"/>
      </a:accent1>
      <a:accent2>
        <a:srgbClr val="7FB4C8"/>
      </a:accent2>
      <a:accent3>
        <a:srgbClr val="00AFDC"/>
      </a:accent3>
      <a:accent4>
        <a:srgbClr val="7FD7ED"/>
      </a:accent4>
      <a:accent5>
        <a:srgbClr val="CCCCCC"/>
      </a:accent5>
      <a:accent6>
        <a:srgbClr val="E6E6E6"/>
      </a:accent6>
      <a:hlink>
        <a:srgbClr val="000000"/>
      </a:hlink>
      <a:folHlink>
        <a:srgbClr val="00AFDC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Theme">
  <a:themeElements>
    <a:clrScheme name="Radboudumc">
      <a:dk1>
        <a:srgbClr val="000000"/>
      </a:dk1>
      <a:lt1>
        <a:sysClr val="window" lastClr="FFFFFF"/>
      </a:lt1>
      <a:dk2>
        <a:srgbClr val="00AFDC"/>
      </a:dk2>
      <a:lt2>
        <a:srgbClr val="FFFFFF"/>
      </a:lt2>
      <a:accent1>
        <a:srgbClr val="006991"/>
      </a:accent1>
      <a:accent2>
        <a:srgbClr val="7FB4C8"/>
      </a:accent2>
      <a:accent3>
        <a:srgbClr val="00AFDC"/>
      </a:accent3>
      <a:accent4>
        <a:srgbClr val="7FD7ED"/>
      </a:accent4>
      <a:accent5>
        <a:srgbClr val="CCCCCC"/>
      </a:accent5>
      <a:accent6>
        <a:srgbClr val="E6E6E6"/>
      </a:accent6>
      <a:hlink>
        <a:srgbClr val="000000"/>
      </a:hlink>
      <a:folHlink>
        <a:srgbClr val="00AFDC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418</Words>
  <Application>Microsoft Office PowerPoint</Application>
  <PresentationFormat>Breedbeeld</PresentationFormat>
  <Paragraphs>86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Default Theme</vt:lpstr>
      <vt:lpstr>1_Default Theme</vt:lpstr>
      <vt:lpstr>Dementia Friendly Societies ZonMw Memorabel project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SOCAV project:</dc:title>
  <dc:creator>maud</dc:creator>
  <cp:lastModifiedBy>Maud Graff</cp:lastModifiedBy>
  <cp:revision>26</cp:revision>
  <dcterms:created xsi:type="dcterms:W3CDTF">2017-02-01T11:16:12Z</dcterms:created>
  <dcterms:modified xsi:type="dcterms:W3CDTF">2017-11-29T14:37:49Z</dcterms:modified>
</cp:coreProperties>
</file>